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19.12-->
<p:presentation xmlns:r="http://schemas.openxmlformats.org/officeDocument/2006/relationships" xmlns:a="http://schemas.openxmlformats.org/drawingml/2006/main" xmlns:p="http://schemas.openxmlformats.org/presentationml/2006/main" saveSubsetFonts="1">
  <p:sldMasterIdLst>
    <p:sldMasterId id="2147483648" r:id="rId1"/>
  </p:sldMasterIdLst>
  <p:notesMasterIdLst>
    <p:notesMasterId r:id="rId2"/>
  </p:notesMasterIdLst>
  <p:sldIdLst>
    <p:sldId id="256" r:id="rId3"/>
    <p:sldId id="260" r:id="rId4"/>
    <p:sldId id="259" r:id="rId5"/>
  </p:sldIdLst>
  <p:sldSz cx="12192000" cy="6858000"/>
  <p:notesSz cx="6858000" cy="9144000"/>
  <p:custDataLst>
    <p:tags r:id="rId6"/>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6" d="100"/>
          <a:sy n="66" d="100"/>
        </p:scale>
        <p:origin x="1301" y="461"/>
      </p:cViewPr>
      <p:guideLst/>
    </p:cSldViewPr>
  </p:slideViewPr>
  <p:notesTextViewPr>
    <p:cViewPr>
      <p:scale>
        <a:sx n="1" d="1"/>
        <a:sy n="1" d="1"/>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tableStyles" Target="tableStyles.xml" /><Relationship Id="rId2" Type="http://schemas.openxmlformats.org/officeDocument/2006/relationships/notesMaster" Target="notesMasters/notesMaster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tags" Target="tags/tag1.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heme" Target="theme/theme1.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p:cSld>
    <p:bg>
      <p:bgRef idx="1001">
        <a:schemeClr val="bg1"/>
      </p:bgRef>
    </p:bg>
    <p:spTree>
      <p:nvGrpSpPr>
        <p:cNvPr id="1" name=""/>
        <p:cNvGrpSpPr/>
        <p:nvPr/>
      </p:nvGrpSpPr>
      <p:grpSpPr>
        <a:xfrm>
          <a:off x="0" y="0"/>
          <a: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E77207-8469-4D99-BF23-87EF852D6821}" type="datetimeFigureOut">
              <a:rPr lang="ru-RU" smtClean="0"/>
              <a:t>31.01.2025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26D9EB-E0D8-416D-B230-099BBE2679CE}" type="slidenum">
              <a:rPr lang="ru-RU" smtClean="0"/>
              <a:t>‹#›</a:t>
            </a:fld>
            <a:endParaRPr lang="ru-RU"/>
          </a:p>
        </p:txBody>
      </p:sp>
    </p:spTree>
    <p:extLst>
      <p:ext uri="{BB962C8B-B14F-4D97-AF65-F5344CB8AC3E}">
        <p14:creationId xmlns:p14="http://schemas.microsoft.com/office/powerpoint/2010/main" val="2743322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p:cSld>
    <p:spTree>
      <p:nvGrpSpPr>
        <p:cNvPr id="1" name=""/>
        <p:cNvGrpSpPr/>
        <p:nvPr/>
      </p:nvGrpSpPr>
      <p:grpSpPr>
        <a:xfrm>
          <a:off x="0" y="0"/>
          <a: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C826D9EB-E0D8-416D-B230-099BBE2679CE}" type="slidenum">
              <a:rPr lang="ru-RU" smtClean="0"/>
              <a:t>1</a:t>
            </a:fld>
            <a:endParaRPr lang="ru-RU"/>
          </a:p>
        </p:txBody>
      </p:sp>
    </p:spTree>
    <p:extLst>
      <p:ext uri="{BB962C8B-B14F-4D97-AF65-F5344CB8AC3E}">
        <p14:creationId xmlns:p14="http://schemas.microsoft.com/office/powerpoint/2010/main" val="329825706"/>
      </p:ext>
    </p:extLst>
  </p:cSld>
  <p:clrMapOvr>
    <a:masterClrMapping/>
  </p:clrMapOvr>
</p:notes>
</file>

<file path=ppt/notesSlides/notesSlide2.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p:cSld>
    <p:spTree>
      <p:nvGrpSpPr>
        <p:cNvPr id="1" name=""/>
        <p:cNvGrpSpPr/>
        <p:nvPr/>
      </p:nvGrpSpPr>
      <p:grpSpPr>
        <a:xfrm>
          <a:off x="0" y="0"/>
          <a: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C826D9EB-E0D8-416D-B230-099BBE2679CE}" type="slidenum">
              <a:rPr lang="ru-RU" smtClean="0"/>
              <a:t>2</a:t>
            </a:fld>
            <a:endParaRPr lang="ru-RU"/>
          </a:p>
        </p:txBody>
      </p:sp>
    </p:spTree>
    <p:extLst>
      <p:ext uri="{BB962C8B-B14F-4D97-AF65-F5344CB8AC3E}">
        <p14:creationId xmlns:p14="http://schemas.microsoft.com/office/powerpoint/2010/main" val="4106176180"/>
      </p:ext>
    </p:extLst>
  </p:cSld>
  <p:clrMapOvr>
    <a:masterClrMapping/>
  </p:clrMapOvr>
</p:notes>
</file>

<file path=ppt/notesSlides/notesSlide3.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p:cSld>
    <p:spTree>
      <p:nvGrpSpPr>
        <p:cNvPr id="1" name=""/>
        <p:cNvGrpSpPr/>
        <p:nvPr/>
      </p:nvGrpSpPr>
      <p:grpSpPr>
        <a:xfrm>
          <a:off x="0" y="0"/>
          <a: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C826D9EB-E0D8-416D-B230-099BBE2679CE}" type="slidenum">
              <a:rPr lang="ru-RU" smtClean="0"/>
              <a:t>3</a:t>
            </a:fld>
            <a:endParaRPr lang="ru-RU"/>
          </a:p>
        </p:txBody>
      </p:sp>
    </p:spTree>
    <p:extLst>
      <p:ext uri="{BB962C8B-B14F-4D97-AF65-F5344CB8AC3E}">
        <p14:creationId xmlns:p14="http://schemas.microsoft.com/office/powerpoint/2010/main" val="2580955989"/>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type="blank" preserve="1">
  <p:cSld name="Пустой слайд">
    <p:spTree>
      <p:nvGrpSpPr>
        <p:cNvPr id="1" name=""/>
        <p:cNvGrpSpPr/>
        <p:nvPr/>
      </p:nvGrpSpPr>
      <p:grpSpPr>
        <a:xfrm>
          <a:off x="0" y="0"/>
          <a:ext cx="0" cy="0"/>
        </a:xfrm>
      </p:grpSpPr>
      <p:sp>
        <p:nvSpPr>
          <p:cNvPr id="2" name="Дата 1"/>
          <p:cNvSpPr>
            <a:spLocks noGrp="1"/>
          </p:cNvSpPr>
          <p:nvPr>
            <p:ph type="dt" sz="half" idx="10"/>
          </p:nvPr>
        </p:nvSpPr>
        <p:spPr/>
        <p:txBody>
          <a:bodyPr/>
          <a:lstStyle/>
          <a:p>
            <a:fld id="{513E35D1-340D-4212-B25B-F1D6F2613C47}" type="datetimeFigureOut">
              <a:rPr lang="ru-RU" smtClean="0"/>
              <a:t>31.01.2025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34EABA4-5ECF-4318-B6F3-691726710C19}" type="slidenum">
              <a:rPr lang="ru-RU" smtClean="0"/>
              <a:t>‹#›</a:t>
            </a:fld>
            <a:endParaRPr lang="ru-RU"/>
          </a:p>
        </p:txBody>
      </p:sp>
    </p:spTree>
    <p:extLst>
      <p:ext uri="{BB962C8B-B14F-4D97-AF65-F5344CB8AC3E}">
        <p14:creationId xmlns:p14="http://schemas.microsoft.com/office/powerpoint/2010/main" val="785164604"/>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3E35D1-340D-4212-B25B-F1D6F2613C47}" type="datetimeFigureOut">
              <a:rPr lang="ru-RU" smtClean="0"/>
              <a:t>31.01.2025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4EABA4-5ECF-4318-B6F3-691726710C19}" type="slidenum">
              <a:rPr lang="ru-RU" smtClean="0"/>
              <a:t>‹#›</a:t>
            </a:fld>
            <a:endParaRPr lang="ru-RU"/>
          </a:p>
        </p:txBody>
      </p:sp>
    </p:spTree>
    <p:extLst>
      <p:ext uri="{BB962C8B-B14F-4D97-AF65-F5344CB8AC3E}">
        <p14:creationId xmlns:p14="http://schemas.microsoft.com/office/powerpoint/2010/main" val="1519709968"/>
      </p:ext>
    </p:extLst>
  </p:cSld>
  <p:clrMap bg1="lt1" tx1="dk1" bg2="lt2" tx2="dk2" accent1="accent1" accent2="accent2" accent3="accent3" accent4="accent4" accent5="accent5" accent6="accent6" hlink="hlink" folHlink="folHlink"/>
  <p:sldLayoutIdLst>
    <p:sldLayoutId id="2147483655" r:id="rId1"/>
  </p:sldLayoutIdLst>
  <p:transition/>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xml" /><Relationship Id="rId3" Type="http://schemas.openxmlformats.org/officeDocument/2006/relationships/image" Target="../media/image1.png" /><Relationship Id="rId4" Type="http://schemas.openxmlformats.org/officeDocument/2006/relationships/image" Target="../media/image2.jpeg" /><Relationship Id="rId5" Type="http://schemas.openxmlformats.org/officeDocument/2006/relationships/image" Target="../media/image3.png" /><Relationship Id="rId6" Type="http://schemas.openxmlformats.org/officeDocument/2006/relationships/image" Target="../media/image4.jpeg" /><Relationship Id="rId7" Type="http://schemas.openxmlformats.org/officeDocument/2006/relationships/image" Target="../media/image5.jpe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2.xml" /><Relationship Id="rId3" Type="http://schemas.openxmlformats.org/officeDocument/2006/relationships/image" Target="../media/image6.jpeg" /><Relationship Id="rId4" Type="http://schemas.openxmlformats.org/officeDocument/2006/relationships/image" Target="../media/image7.jpeg" /><Relationship Id="rId5" Type="http://schemas.openxmlformats.org/officeDocument/2006/relationships/image" Target="../media/image8.jpeg" /><Relationship Id="rId6" Type="http://schemas.openxmlformats.org/officeDocument/2006/relationships/image" Target="../media/image9.jpe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3.xml" /><Relationship Id="rId3" Type="http://schemas.openxmlformats.org/officeDocument/2006/relationships/image" Target="../media/image10.jpeg" /><Relationship Id="rId4" Type="http://schemas.openxmlformats.org/officeDocument/2006/relationships/image" Target="../media/image11.jpeg" /><Relationship Id="rId5" Type="http://schemas.openxmlformats.org/officeDocument/2006/relationships/image" Target="../media/image12.jpeg" /></Relationships>
</file>

<file path=ppt/slides/slide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38" name="Рисунок 37"/>
          <p:cNvPicPr>
            <a:picLocks noChangeAspect="1"/>
          </p:cNvPicPr>
          <p:nvPr/>
        </p:nvPicPr>
        <p:blipFill>
          <a:blip r:embed="rId3"/>
          <a:srcRect l="5236" t="1854" r="4332" b="3249"/>
          <a:stretch>
            <a:fillRect/>
          </a:stretch>
        </p:blipFill>
        <p:spPr>
          <a:xfrm>
            <a:off x="-92218" y="1386768"/>
            <a:ext cx="4306825" cy="4529400"/>
          </a:xfrm>
          <a:prstGeom prst="rect">
            <a:avLst/>
          </a:prstGeom>
        </p:spPr>
      </p:pic>
      <p:sp>
        <p:nvSpPr>
          <p:cNvPr id="13" name="Прямоугольник 12"/>
          <p:cNvSpPr/>
          <p:nvPr/>
        </p:nvSpPr>
        <p:spPr>
          <a:xfrm>
            <a:off x="4692812" y="2105329"/>
            <a:ext cx="3576782" cy="172354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endParaRPr lang="ru-RU" smtClean="0"/>
          </a:p>
          <a:p>
            <a:endParaRPr lang="ru-RU" sz="1400">
              <a:latin typeface="Times New Roman" panose="02020603050405020304" pitchFamily="18" charset="0"/>
              <a:cs typeface="Times New Roman" panose="02020603050405020304" pitchFamily="18" charset="0"/>
            </a:endParaRPr>
          </a:p>
          <a:p>
            <a:endParaRPr lang="ru-RU" sz="1400" smtClean="0">
              <a:latin typeface="Times New Roman" panose="02020603050405020304" pitchFamily="18" charset="0"/>
              <a:cs typeface="Times New Roman" panose="02020603050405020304" pitchFamily="18" charset="0"/>
            </a:endParaRPr>
          </a:p>
          <a:p>
            <a:endParaRPr lang="ru-RU" sz="1400">
              <a:latin typeface="Times New Roman" panose="02020603050405020304" pitchFamily="18" charset="0"/>
              <a:cs typeface="Times New Roman" panose="02020603050405020304" pitchFamily="18" charset="0"/>
            </a:endParaRPr>
          </a:p>
          <a:p>
            <a:endParaRPr lang="ru-RU" sz="1400" smtClean="0">
              <a:latin typeface="Times New Roman" panose="02020603050405020304" pitchFamily="18" charset="0"/>
              <a:cs typeface="Times New Roman" panose="02020603050405020304" pitchFamily="18" charset="0"/>
            </a:endParaRPr>
          </a:p>
          <a:p>
            <a:endParaRPr lang="ru-RU" sz="1400">
              <a:latin typeface="Times New Roman" panose="02020603050405020304" pitchFamily="18" charset="0"/>
              <a:cs typeface="Times New Roman" panose="02020603050405020304" pitchFamily="18" charset="0"/>
            </a:endParaRPr>
          </a:p>
          <a:p>
            <a:endParaRPr lang="ru-RU"/>
          </a:p>
        </p:txBody>
      </p:sp>
      <p:pic>
        <p:nvPicPr>
          <p:cNvPr id="10" name="Рисунок 9"/>
          <p:cNvPicPr>
            <a:picLocks noChangeAspect="1"/>
          </p:cNvPicPr>
          <p:nvPr/>
        </p:nvPicPr>
        <p:blipFill>
          <a:blip r:embed="rId4">
            <a:extLst>
              <a:ext uri="{28A0092B-C50C-407E-A947-70E740481C1C}">
                <a14:useLocalDpi xmlns:a14="http://schemas.microsoft.com/office/drawing/2010/main" val="0"/>
              </a:ext>
            </a:extLst>
          </a:blip>
          <a:srcRect t="4797" r="8230" b="16852"/>
          <a:stretch>
            <a:fillRect/>
          </a:stretch>
        </p:blipFill>
        <p:spPr>
          <a:xfrm>
            <a:off x="20930" y="144271"/>
            <a:ext cx="1865932" cy="1571918"/>
          </a:xfrm>
          <a:prstGeom prst="rect">
            <a:avLst/>
          </a:prstGeom>
        </p:spPr>
      </p:pic>
      <p:sp>
        <p:nvSpPr>
          <p:cNvPr id="11" name="Овал 10"/>
          <p:cNvSpPr/>
          <p:nvPr/>
        </p:nvSpPr>
        <p:spPr>
          <a:xfrm>
            <a:off x="599930" y="359465"/>
            <a:ext cx="1117267" cy="107698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26943" y="-30457"/>
            <a:ext cx="3819238" cy="1842502"/>
          </a:xfrm>
          <a:prstGeom prst="rect">
            <a:avLst/>
          </a:prstGeom>
        </p:spPr>
      </p:pic>
      <p:sp>
        <p:nvSpPr>
          <p:cNvPr id="5" name="Прямоугольник 4"/>
          <p:cNvSpPr/>
          <p:nvPr/>
        </p:nvSpPr>
        <p:spPr>
          <a:xfrm>
            <a:off x="3900465" y="98954"/>
            <a:ext cx="4226478"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4000" b="1" i="1" cap="none" spc="0" smtClean="0">
                <a:solidFill>
                  <a:srgbClr val="0070C0"/>
                </a:solidFill>
                <a:effectLst/>
                <a:latin typeface="Times New Roman" panose="02020603050405020304" pitchFamily="18" charset="0"/>
                <a:ea typeface="SimSun-ExtB" panose="02010609060101010101" pitchFamily="49" charset="-122"/>
                <a:cs typeface="Times New Roman" panose="02020603050405020304" pitchFamily="18" charset="0"/>
              </a:rPr>
              <a:t>ЧИШМ</a:t>
            </a:r>
            <a:r>
              <a:rPr lang="tt-RU" sz="4000" b="1" i="1" cap="none" spc="0" smtClean="0">
                <a:solidFill>
                  <a:srgbClr val="0070C0"/>
                </a:solidFill>
                <a:effectLst/>
                <a:latin typeface="Times New Roman" panose="02020603050405020304" pitchFamily="18" charset="0"/>
                <a:ea typeface="SimSun-ExtB" panose="02010609060101010101" pitchFamily="49" charset="-122"/>
                <a:cs typeface="Times New Roman" panose="02020603050405020304" pitchFamily="18" charset="0"/>
              </a:rPr>
              <a:t>Ә БАШЫ</a:t>
            </a:r>
            <a:endParaRPr lang="ru-RU" sz="4000" b="1" i="1" cap="none" spc="0">
              <a:solidFill>
                <a:srgbClr val="0070C0"/>
              </a:solidFill>
              <a:effectLst/>
              <a:latin typeface="Times New Roman" panose="02020603050405020304" pitchFamily="18" charset="0"/>
              <a:ea typeface="SimSun-ExtB" panose="02010609060101010101" pitchFamily="49" charset="-122"/>
              <a:cs typeface="Times New Roman" panose="02020603050405020304" pitchFamily="18" charset="0"/>
            </a:endParaRPr>
          </a:p>
        </p:txBody>
      </p:sp>
      <p:sp>
        <p:nvSpPr>
          <p:cNvPr id="7" name="Прямоугольник 6"/>
          <p:cNvSpPr/>
          <p:nvPr/>
        </p:nvSpPr>
        <p:spPr>
          <a:xfrm>
            <a:off x="542867" y="470416"/>
            <a:ext cx="1231392" cy="830997"/>
          </a:xfrm>
          <a:prstGeom prst="rect">
            <a:avLst/>
          </a:prstGeom>
        </p:spPr>
        <p:txBody>
          <a:bodyPr wrap="square">
            <a:spAutoFit/>
          </a:bodyPr>
          <a:lstStyle/>
          <a:p>
            <a:pPr algn="ctr"/>
            <a:r>
              <a:rPr lang="tt-RU" sz="1600" b="1" smtClean="0">
                <a:solidFill>
                  <a:srgbClr val="0070C0"/>
                </a:solidFill>
                <a:latin typeface="Arial" panose="020b0604020202020204" pitchFamily="34" charset="0"/>
                <a:cs typeface="Arial" panose="020b0604020202020204" pitchFamily="34" charset="0"/>
              </a:rPr>
              <a:t>№3</a:t>
            </a:r>
            <a:endParaRPr lang="ru-RU" sz="1600" b="1" smtClean="0">
              <a:solidFill>
                <a:srgbClr val="0070C0"/>
              </a:solidFill>
              <a:latin typeface="Arial" panose="020b0604020202020204" pitchFamily="34" charset="0"/>
              <a:cs typeface="Arial" panose="020b0604020202020204" pitchFamily="34" charset="0"/>
            </a:endParaRPr>
          </a:p>
          <a:p>
            <a:pPr algn="ctr"/>
            <a:r>
              <a:rPr lang="ru-RU" sz="1600" b="1" cap="none" spc="0" err="1" smtClean="0">
                <a:solidFill>
                  <a:srgbClr val="0070C0"/>
                </a:solidFill>
                <a:effectLst/>
                <a:latin typeface="Arial" panose="020b0604020202020204" pitchFamily="34" charset="0"/>
                <a:cs typeface="Arial" panose="020b0604020202020204" pitchFamily="34" charset="0"/>
              </a:rPr>
              <a:t>гыйнвар</a:t>
            </a:r>
            <a:endParaRPr lang="ru-RU" sz="1600" b="1" cap="none" spc="0" smtClean="0">
              <a:solidFill>
                <a:srgbClr val="0070C0"/>
              </a:solidFill>
              <a:effectLst/>
              <a:latin typeface="Arial" panose="020b0604020202020204" pitchFamily="34" charset="0"/>
              <a:cs typeface="Arial" panose="020b0604020202020204" pitchFamily="34" charset="0"/>
            </a:endParaRPr>
          </a:p>
          <a:p>
            <a:pPr algn="ctr"/>
            <a:r>
              <a:rPr lang="ru-RU" sz="1600" b="1" smtClean="0">
                <a:solidFill>
                  <a:srgbClr val="0070C0"/>
                </a:solidFill>
                <a:latin typeface="Arial" panose="020b0604020202020204" pitchFamily="34" charset="0"/>
                <a:cs typeface="Arial" panose="020b0604020202020204" pitchFamily="34" charset="0"/>
              </a:rPr>
              <a:t>2025 ел</a:t>
            </a:r>
            <a:endParaRPr lang="ru-RU" sz="1600" b="1" cap="none" spc="0">
              <a:solidFill>
                <a:srgbClr val="0070C0"/>
              </a:solidFill>
              <a:effectLst/>
              <a:latin typeface="Arial" panose="020b0604020202020204" pitchFamily="34" charset="0"/>
              <a:cs typeface="Arial" panose="020b0604020202020204" pitchFamily="34" charset="0"/>
            </a:endParaRPr>
          </a:p>
        </p:txBody>
      </p:sp>
      <p:sp>
        <p:nvSpPr>
          <p:cNvPr id="12" name="Прямоугольник 11"/>
          <p:cNvSpPr/>
          <p:nvPr/>
        </p:nvSpPr>
        <p:spPr>
          <a:xfrm>
            <a:off x="200190" y="505692"/>
            <a:ext cx="7871577" cy="76944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t-RU" sz="2400" b="1" smtClean="0">
                <a:solidFill>
                  <a:srgbClr val="002060"/>
                </a:solidFill>
                <a:latin typeface="Times New Roman" panose="02020603050405020304" pitchFamily="18" charset="0"/>
                <a:cs typeface="Times New Roman" panose="02020603050405020304" pitchFamily="18" charset="0"/>
              </a:rPr>
              <a:t> </a:t>
            </a:r>
            <a:r>
              <a:rPr lang="ru-RU" sz="2000" b="1" smtClean="0">
                <a:solidFill>
                  <a:srgbClr val="00B050"/>
                </a:solidFill>
                <a:latin typeface="Times New Roman" panose="02020603050405020304" pitchFamily="18" charset="0"/>
                <a:cs typeface="Times New Roman" panose="02020603050405020304" pitchFamily="18" charset="0"/>
              </a:rPr>
              <a:t>«</a:t>
            </a:r>
            <a:r>
              <a:rPr lang="tt-RU" sz="2000" b="1" cap="none" spc="0" smtClean="0">
                <a:solidFill>
                  <a:srgbClr val="00B050"/>
                </a:solidFill>
                <a:effectLst/>
                <a:latin typeface="Times New Roman" panose="02020603050405020304" pitchFamily="18" charset="0"/>
                <a:cs typeface="Times New Roman" panose="02020603050405020304" pitchFamily="18" charset="0"/>
              </a:rPr>
              <a:t>ШАТЛЫК</a:t>
            </a:r>
            <a:r>
              <a:rPr lang="ru-RU" sz="2000" b="1" smtClean="0">
                <a:solidFill>
                  <a:srgbClr val="00B050"/>
                </a:solidFill>
                <a:latin typeface="Times New Roman" panose="02020603050405020304" pitchFamily="18" charset="0"/>
                <a:cs typeface="Times New Roman" panose="02020603050405020304" pitchFamily="18" charset="0"/>
              </a:rPr>
              <a:t>»</a:t>
            </a:r>
            <a:r>
              <a:rPr lang="tt-RU" sz="2000" b="1" smtClean="0">
                <a:solidFill>
                  <a:srgbClr val="00B050"/>
                </a:solidFill>
                <a:latin typeface="Times New Roman" panose="02020603050405020304" pitchFamily="18" charset="0"/>
                <a:cs typeface="Times New Roman" panose="02020603050405020304" pitchFamily="18" charset="0"/>
              </a:rPr>
              <a:t> </a:t>
            </a:r>
            <a:r>
              <a:rPr lang="tt-RU" sz="2000" b="1" cap="none" spc="0" smtClean="0">
                <a:solidFill>
                  <a:srgbClr val="00B050"/>
                </a:solidFill>
                <a:effectLst/>
                <a:latin typeface="Times New Roman" panose="02020603050405020304" pitchFamily="18" charset="0"/>
                <a:cs typeface="Times New Roman" panose="02020603050405020304" pitchFamily="18" charset="0"/>
              </a:rPr>
              <a:t>та үткән балачак, </a:t>
            </a:r>
          </a:p>
          <a:p>
            <a:pPr algn="ctr"/>
            <a:r>
              <a:rPr lang="tt-RU" sz="2000" b="1" smtClean="0">
                <a:solidFill>
                  <a:srgbClr val="00B050"/>
                </a:solidFill>
                <a:latin typeface="Times New Roman" panose="02020603050405020304" pitchFamily="18" charset="0"/>
                <a:cs typeface="Times New Roman" panose="02020603050405020304" pitchFamily="18" charset="0"/>
              </a:rPr>
              <a:t>                                                                        күңелләрдә мәңге калачак</a:t>
            </a:r>
            <a:endParaRPr lang="ru-RU" sz="2000" b="1" cap="none" spc="0">
              <a:solidFill>
                <a:srgbClr val="00B050"/>
              </a:solidFill>
              <a:effectLst/>
              <a:latin typeface="Times New Roman" panose="02020603050405020304" pitchFamily="18" charset="0"/>
              <a:cs typeface="Times New Roman" panose="02020603050405020304" pitchFamily="18" charset="0"/>
            </a:endParaRPr>
          </a:p>
        </p:txBody>
      </p:sp>
      <p:sp>
        <p:nvSpPr>
          <p:cNvPr id="22" name="TextBox 21"/>
          <p:cNvSpPr txBox="1"/>
          <p:nvPr/>
        </p:nvSpPr>
        <p:spPr>
          <a:xfrm>
            <a:off x="7589520" y="3613666"/>
            <a:ext cx="184731" cy="369332"/>
          </a:xfrm>
          <a:prstGeom prst="rect">
            <a:avLst/>
          </a:prstGeom>
          <a:noFill/>
        </p:spPr>
        <p:txBody>
          <a:bodyPr wrap="none" rtlCol="0">
            <a:spAutoFit/>
          </a:bodyPr>
          <a:lstStyle/>
          <a:p>
            <a:endParaRPr lang="ru-RU"/>
          </a:p>
        </p:txBody>
      </p:sp>
      <p:sp>
        <p:nvSpPr>
          <p:cNvPr id="2" name="Прямоугольник 1"/>
          <p:cNvSpPr/>
          <p:nvPr/>
        </p:nvSpPr>
        <p:spPr>
          <a:xfrm>
            <a:off x="8402026" y="1436448"/>
            <a:ext cx="3645408" cy="307392"/>
          </a:xfrm>
          <a:prstGeom prst="rect">
            <a:avLst/>
          </a:prstGeom>
        </p:spPr>
        <p:txBody>
          <a:bodyPr wrap="square">
            <a:spAutoFit/>
          </a:bodyPr>
          <a:lstStyle/>
          <a:p>
            <a:pPr algn="ctr">
              <a:lnSpc>
                <a:spcPct val="107000"/>
              </a:lnSpc>
              <a:spcAft>
                <a:spcPct val="0"/>
              </a:spcAft>
            </a:pPr>
            <a:r>
              <a:rPr lang="tt-RU" sz="1400" b="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endParaRPr lang="tt-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Прямоугольник 23"/>
          <p:cNvSpPr/>
          <p:nvPr/>
        </p:nvSpPr>
        <p:spPr>
          <a:xfrm>
            <a:off x="693493" y="2756993"/>
            <a:ext cx="3275346" cy="369332"/>
          </a:xfrm>
          <a:prstGeom prst="rect">
            <a:avLst/>
          </a:prstGeom>
        </p:spPr>
        <p:txBody>
          <a:bodyPr wrap="square">
            <a:spAutoFit/>
          </a:bodyPr>
          <a:lstStyle/>
          <a:p>
            <a:endParaRPr lang="ru-RU"/>
          </a:p>
        </p:txBody>
      </p:sp>
      <p:sp>
        <p:nvSpPr>
          <p:cNvPr id="17" name="Овал 16"/>
          <p:cNvSpPr/>
          <p:nvPr/>
        </p:nvSpPr>
        <p:spPr>
          <a:xfrm>
            <a:off x="8441085" y="1275133"/>
            <a:ext cx="3454481" cy="558909"/>
          </a:xfrm>
          <a:prstGeom prst="ellipse">
            <a:avLst/>
          </a:prstGeom>
          <a:solidFill>
            <a:schemeClr val="accent1">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b="1" smtClean="0">
                <a:solidFill>
                  <a:srgbClr val="C00000"/>
                </a:solidFill>
                <a:latin typeface="Times New Roman" panose="02020603050405020304" pitchFamily="18" charset="0"/>
                <a:cs typeface="Times New Roman" panose="02020603050405020304" pitchFamily="18" charset="0"/>
              </a:rPr>
              <a:t>Шау-шулы тормыш</a:t>
            </a:r>
            <a:endParaRPr lang="ru-RU">
              <a:solidFill>
                <a:srgbClr val="C00000"/>
              </a:solidFill>
            </a:endParaRPr>
          </a:p>
        </p:txBody>
      </p:sp>
      <p:sp>
        <p:nvSpPr>
          <p:cNvPr id="4" name="Прямоугольник 3"/>
          <p:cNvSpPr/>
          <p:nvPr/>
        </p:nvSpPr>
        <p:spPr>
          <a:xfrm>
            <a:off x="200191" y="-30457"/>
            <a:ext cx="11897770" cy="307777"/>
          </a:xfrm>
          <a:prstGeom prst="rect">
            <a:avLst/>
          </a:prstGeom>
        </p:spPr>
        <p:txBody>
          <a:bodyPr wrap="square">
            <a:spAutoFit/>
          </a:bodyPr>
          <a:lstStyle/>
          <a:p>
            <a:r>
              <a:rPr lang="ru-RU" sz="1400" b="1" smtClean="0">
                <a:solidFill>
                  <a:srgbClr val="002060"/>
                </a:solidFill>
                <a:latin typeface="Times New Roman" panose="02020603050405020304" pitchFamily="18" charset="0"/>
                <a:cs typeface="Times New Roman" panose="02020603050405020304" pitchFamily="18" charset="0"/>
              </a:rPr>
              <a:t>Татарстан </a:t>
            </a:r>
            <a:r>
              <a:rPr lang="ru-RU" sz="1400" b="1" err="1">
                <a:solidFill>
                  <a:srgbClr val="002060"/>
                </a:solidFill>
                <a:latin typeface="Times New Roman" panose="02020603050405020304" pitchFamily="18" charset="0"/>
                <a:cs typeface="Times New Roman" panose="02020603050405020304" pitchFamily="18" charset="0"/>
              </a:rPr>
              <a:t>Республикасы Арча муниципаль районы "Арча 9 нчы балалар бакчасы" муниципаль бюджет мәктәпкәчә белем учреждениесе</a:t>
            </a:r>
            <a:endParaRPr lang="ru-RU" sz="1400">
              <a:solidFill>
                <a:srgbClr val="002060"/>
              </a:solidFill>
            </a:endParaRPr>
          </a:p>
        </p:txBody>
      </p:sp>
      <p:sp>
        <p:nvSpPr>
          <p:cNvPr id="8" name="Прямоугольник 7"/>
          <p:cNvSpPr/>
          <p:nvPr/>
        </p:nvSpPr>
        <p:spPr>
          <a:xfrm>
            <a:off x="1070036" y="1909285"/>
            <a:ext cx="1633652" cy="400110"/>
          </a:xfrm>
          <a:prstGeom prst="rect">
            <a:avLst/>
          </a:prstGeom>
        </p:spPr>
        <p:txBody>
          <a:bodyPr wrap="none">
            <a:spAutoFit/>
          </a:bodyPr>
          <a:lstStyle/>
          <a:p>
            <a:pPr algn="ctr"/>
            <a:r>
              <a:rPr lang="tt-RU" sz="2000" b="1" i="1" smtClean="0">
                <a:solidFill>
                  <a:srgbClr val="C00000"/>
                </a:solidFill>
                <a:latin typeface="Times New Roman" panose="02020603050405020304" pitchFamily="18" charset="0"/>
                <a:cs typeface="Times New Roman" panose="02020603050405020304" pitchFamily="18" charset="0"/>
              </a:rPr>
              <a:t>Котлыйбыз</a:t>
            </a:r>
            <a:r>
              <a:rPr lang="tt-RU" sz="2000" b="1" i="1">
                <a:solidFill>
                  <a:srgbClr val="C00000"/>
                </a:solidFill>
                <a:latin typeface="Times New Roman" panose="02020603050405020304" pitchFamily="18" charset="0"/>
                <a:cs typeface="Times New Roman" panose="02020603050405020304" pitchFamily="18" charset="0"/>
              </a:rPr>
              <a:t>!</a:t>
            </a:r>
            <a:endParaRPr lang="ru-RU" sz="2000" i="1">
              <a:solidFill>
                <a:srgbClr val="C00000"/>
              </a:solidFill>
            </a:endParaRPr>
          </a:p>
        </p:txBody>
      </p:sp>
      <p:sp>
        <p:nvSpPr>
          <p:cNvPr id="9" name="Прямоугольник 8"/>
          <p:cNvSpPr/>
          <p:nvPr/>
        </p:nvSpPr>
        <p:spPr>
          <a:xfrm>
            <a:off x="5767480" y="3244334"/>
            <a:ext cx="184731" cy="369332"/>
          </a:xfrm>
          <a:prstGeom prst="rect">
            <a:avLst/>
          </a:prstGeom>
        </p:spPr>
        <p:txBody>
          <a:bodyPr wrap="none">
            <a:spAutoFit/>
          </a:bodyPr>
          <a:lstStyle/>
          <a:p>
            <a:endParaRPr lang="ru-RU"/>
          </a:p>
        </p:txBody>
      </p:sp>
      <p:sp>
        <p:nvSpPr>
          <p:cNvPr id="16" name="Прямоугольник 15"/>
          <p:cNvSpPr/>
          <p:nvPr/>
        </p:nvSpPr>
        <p:spPr>
          <a:xfrm>
            <a:off x="447725" y="2244060"/>
            <a:ext cx="3452740" cy="2893100"/>
          </a:xfrm>
          <a:prstGeom prst="rect">
            <a:avLst/>
          </a:prstGeom>
        </p:spPr>
        <p:txBody>
          <a:bodyPr wrap="square">
            <a:spAutoFit/>
          </a:bodyPr>
          <a:lstStyle/>
          <a:p>
            <a:r>
              <a:rPr lang="ru-RU" sz="1400" err="1">
                <a:solidFill>
                  <a:srgbClr val="0070C0"/>
                </a:solidFill>
                <a:latin typeface="Times New Roman" panose="02020603050405020304" pitchFamily="18" charset="0"/>
                <a:cs typeface="Times New Roman" panose="02020603050405020304" pitchFamily="18" charset="0"/>
              </a:rPr>
              <a:t>Ихлас күңелдән барлык </a:t>
            </a:r>
            <a:r>
              <a:rPr lang="ru-RU" sz="1400" smtClean="0">
                <a:solidFill>
                  <a:srgbClr val="0070C0"/>
                </a:solidFill>
                <a:latin typeface="Times New Roman" panose="02020603050405020304" pitchFamily="18" charset="0"/>
                <a:cs typeface="Times New Roman" panose="02020603050405020304" pitchFamily="18" charset="0"/>
              </a:rPr>
              <a:t>христиан </a:t>
            </a:r>
            <a:r>
              <a:rPr lang="ru-RU" sz="1400" err="1">
                <a:solidFill>
                  <a:srgbClr val="0070C0"/>
                </a:solidFill>
                <a:latin typeface="Times New Roman" panose="02020603050405020304" pitchFamily="18" charset="0"/>
                <a:cs typeface="Times New Roman" panose="02020603050405020304" pitchFamily="18" charset="0"/>
              </a:rPr>
              <a:t>динендәге </a:t>
            </a:r>
            <a:r>
              <a:rPr lang="ru-RU" sz="1400" smtClean="0">
                <a:solidFill>
                  <a:srgbClr val="0070C0"/>
                </a:solidFill>
                <a:latin typeface="Times New Roman" panose="02020603050405020304" pitchFamily="18" charset="0"/>
                <a:cs typeface="Times New Roman" panose="02020603050405020304" pitchFamily="18" charset="0"/>
              </a:rPr>
              <a:t>кард</a:t>
            </a:r>
            <a:r>
              <a:rPr lang="tt-RU" sz="1400" smtClean="0">
                <a:solidFill>
                  <a:srgbClr val="0070C0"/>
                </a:solidFill>
                <a:latin typeface="Times New Roman" panose="02020603050405020304" pitchFamily="18" charset="0"/>
                <a:cs typeface="Times New Roman" panose="02020603050405020304" pitchFamily="18" charset="0"/>
              </a:rPr>
              <a:t>әшләребезне</a:t>
            </a:r>
            <a:r>
              <a:rPr lang="ru-RU" sz="1400" smtClean="0">
                <a:solidFill>
                  <a:srgbClr val="0070C0"/>
                </a:solidFill>
                <a:latin typeface="Times New Roman" panose="02020603050405020304" pitchFamily="18" charset="0"/>
                <a:cs typeface="Times New Roman" panose="02020603050405020304" pitchFamily="18" charset="0"/>
              </a:rPr>
              <a:t> </a:t>
            </a:r>
            <a:r>
              <a:rPr lang="ru-RU" sz="1400">
                <a:solidFill>
                  <a:srgbClr val="0070C0"/>
                </a:solidFill>
                <a:latin typeface="Times New Roman" panose="02020603050405020304" pitchFamily="18" charset="0"/>
                <a:cs typeface="Times New Roman" panose="02020603050405020304" pitchFamily="18" charset="0"/>
              </a:rPr>
              <a:t>Раштуа бәйрәме белән </a:t>
            </a:r>
            <a:r>
              <a:rPr lang="ru-RU" sz="1400" err="1" smtClean="0">
                <a:solidFill>
                  <a:srgbClr val="0070C0"/>
                </a:solidFill>
                <a:latin typeface="Times New Roman" panose="02020603050405020304" pitchFamily="18" charset="0"/>
                <a:cs typeface="Times New Roman" panose="02020603050405020304" pitchFamily="18" charset="0"/>
              </a:rPr>
              <a:t>котлыйбыз! </a:t>
            </a:r>
          </a:p>
          <a:p>
            <a:r>
              <a:rPr lang="ru-RU" sz="1400" smtClean="0">
                <a:solidFill>
                  <a:srgbClr val="0070C0"/>
                </a:solidFill>
                <a:latin typeface="Times New Roman" panose="02020603050405020304" pitchFamily="18" charset="0"/>
                <a:cs typeface="Times New Roman" panose="02020603050405020304" pitchFamily="18" charset="0"/>
              </a:rPr>
              <a:t>Раштуа </a:t>
            </a:r>
            <a:r>
              <a:rPr lang="ru-RU" sz="1400" err="1">
                <a:solidFill>
                  <a:srgbClr val="0070C0"/>
                </a:solidFill>
                <a:latin typeface="Times New Roman" panose="02020603050405020304" pitchFamily="18" charset="0"/>
                <a:cs typeface="Times New Roman" panose="02020603050405020304" pitchFamily="18" charset="0"/>
              </a:rPr>
              <a:t>бәйрәме - ул </a:t>
            </a:r>
            <a:r>
              <a:rPr lang="ru-RU" sz="1400" err="1" smtClean="0">
                <a:solidFill>
                  <a:srgbClr val="0070C0"/>
                </a:solidFill>
                <a:latin typeface="Times New Roman" panose="02020603050405020304" pitchFamily="18" charset="0"/>
                <a:cs typeface="Times New Roman" panose="02020603050405020304" pitchFamily="18" charset="0"/>
              </a:rPr>
              <a:t>мәхәббәт</a:t>
            </a:r>
            <a:r>
              <a:rPr lang="ru-RU" sz="1400">
                <a:solidFill>
                  <a:srgbClr val="0070C0"/>
                </a:solidFill>
                <a:latin typeface="Times New Roman" panose="02020603050405020304" pitchFamily="18" charset="0"/>
                <a:cs typeface="Times New Roman" panose="02020603050405020304" pitchFamily="18" charset="0"/>
              </a:rPr>
              <a:t>, мәрхәмәтлек һәм тынычлык бәйрәме. Үзенә бертөрле рухи сөенеч һәм якыныңны кайгырту чоры. Бу көн сезнең йөрәкләрегезне җылылык, ышаныч һәм шатлык белән тулыландырсын. Сезгә һәм гаиләләрегезгә ныклы сәламәтлек, яңа </a:t>
            </a:r>
            <a:endParaRPr lang="ru-RU" sz="1400" smtClean="0">
              <a:solidFill>
                <a:srgbClr val="0070C0"/>
              </a:solidFill>
              <a:latin typeface="Times New Roman" panose="02020603050405020304" pitchFamily="18" charset="0"/>
              <a:cs typeface="Times New Roman" panose="02020603050405020304" pitchFamily="18" charset="0"/>
            </a:endParaRPr>
          </a:p>
          <a:p>
            <a:r>
              <a:rPr lang="ru-RU" sz="1400" smtClean="0">
                <a:solidFill>
                  <a:srgbClr val="0070C0"/>
                </a:solidFill>
                <a:latin typeface="Times New Roman" panose="02020603050405020304" pitchFamily="18" charset="0"/>
                <a:cs typeface="Times New Roman" panose="02020603050405020304" pitchFamily="18" charset="0"/>
              </a:rPr>
              <a:t>    рухи </a:t>
            </a:r>
            <a:r>
              <a:rPr lang="ru-RU" sz="1400" err="1">
                <a:solidFill>
                  <a:srgbClr val="0070C0"/>
                </a:solidFill>
                <a:latin typeface="Times New Roman" panose="02020603050405020304" pitchFamily="18" charset="0"/>
                <a:cs typeface="Times New Roman" panose="02020603050405020304" pitchFamily="18" charset="0"/>
              </a:rPr>
              <a:t>казанышлар, барлык изге </a:t>
            </a:r>
            <a:r>
              <a:rPr lang="ru-RU" sz="1400" smtClean="0">
                <a:solidFill>
                  <a:srgbClr val="0070C0"/>
                </a:solidFill>
                <a:latin typeface="Times New Roman" panose="02020603050405020304" pitchFamily="18" charset="0"/>
                <a:cs typeface="Times New Roman" panose="02020603050405020304" pitchFamily="18" charset="0"/>
              </a:rPr>
              <a:t>         </a:t>
            </a:r>
          </a:p>
          <a:p>
            <a:r>
              <a:rPr lang="ru-RU" sz="1400">
                <a:solidFill>
                  <a:srgbClr val="0070C0"/>
                </a:solidFill>
                <a:latin typeface="Times New Roman" panose="02020603050405020304" pitchFamily="18" charset="0"/>
                <a:cs typeface="Times New Roman" panose="02020603050405020304" pitchFamily="18" charset="0"/>
              </a:rPr>
              <a:t> </a:t>
            </a:r>
            <a:r>
              <a:rPr lang="ru-RU" sz="1400" smtClean="0">
                <a:solidFill>
                  <a:srgbClr val="0070C0"/>
                </a:solidFill>
                <a:latin typeface="Times New Roman" panose="02020603050405020304" pitchFamily="18" charset="0"/>
                <a:cs typeface="Times New Roman" panose="02020603050405020304" pitchFamily="18" charset="0"/>
              </a:rPr>
              <a:t>      эшләрегездә уңышлар, тынычлык              </a:t>
            </a:r>
          </a:p>
          <a:p>
            <a:r>
              <a:rPr lang="ru-RU" sz="1400">
                <a:solidFill>
                  <a:srgbClr val="0070C0"/>
                </a:solidFill>
                <a:latin typeface="Times New Roman" panose="02020603050405020304" pitchFamily="18" charset="0"/>
                <a:cs typeface="Times New Roman" panose="02020603050405020304" pitchFamily="18" charset="0"/>
              </a:rPr>
              <a:t> </a:t>
            </a:r>
            <a:r>
              <a:rPr lang="ru-RU" sz="1400" smtClean="0">
                <a:solidFill>
                  <a:srgbClr val="0070C0"/>
                </a:solidFill>
                <a:latin typeface="Times New Roman" panose="02020603050405020304" pitchFamily="18" charset="0"/>
                <a:cs typeface="Times New Roman" panose="02020603050405020304" pitchFamily="18" charset="0"/>
              </a:rPr>
              <a:t>      һәм </a:t>
            </a:r>
            <a:r>
              <a:rPr lang="ru-RU" sz="1400" err="1">
                <a:solidFill>
                  <a:srgbClr val="0070C0"/>
                </a:solidFill>
                <a:latin typeface="Times New Roman" panose="02020603050405020304" pitchFamily="18" charset="0"/>
                <a:cs typeface="Times New Roman" panose="02020603050405020304" pitchFamily="18" charset="0"/>
              </a:rPr>
              <a:t>иминлек </a:t>
            </a:r>
            <a:r>
              <a:rPr lang="ru-RU" sz="1400" err="1" smtClean="0">
                <a:solidFill>
                  <a:srgbClr val="0070C0"/>
                </a:solidFill>
                <a:latin typeface="Times New Roman" panose="02020603050405020304" pitchFamily="18" charset="0"/>
                <a:cs typeface="Times New Roman" panose="02020603050405020304" pitchFamily="18" charset="0"/>
              </a:rPr>
              <a:t>телибез!</a:t>
            </a:r>
            <a:endParaRPr lang="ru-RU" sz="1400">
              <a:solidFill>
                <a:srgbClr val="0070C0"/>
              </a:solidFill>
              <a:latin typeface="Times New Roman" panose="02020603050405020304" pitchFamily="18" charset="0"/>
              <a:cs typeface="Times New Roman" panose="02020603050405020304" pitchFamily="18" charset="0"/>
            </a:endParaRPr>
          </a:p>
        </p:txBody>
      </p:sp>
      <p:sp>
        <p:nvSpPr>
          <p:cNvPr id="39" name="Прямоугольник 38"/>
          <p:cNvSpPr/>
          <p:nvPr/>
        </p:nvSpPr>
        <p:spPr>
          <a:xfrm>
            <a:off x="200190" y="5598280"/>
            <a:ext cx="6096000" cy="1200329"/>
          </a:xfrm>
          <a:prstGeom prst="rect">
            <a:avLst/>
          </a:prstGeom>
        </p:spPr>
        <p:txBody>
          <a:bodyPr>
            <a:spAutoFit/>
          </a:bodyPr>
          <a:lstStyle/>
          <a:p>
            <a:r>
              <a:rPr lang="ru-RU" sz="1200" err="1">
                <a:solidFill>
                  <a:srgbClr val="002060"/>
                </a:solidFill>
                <a:latin typeface="Times New Roman" panose="02020603050405020304" pitchFamily="18" charset="0"/>
                <a:cs typeface="Times New Roman" panose="02020603050405020304" pitchFamily="18" charset="0"/>
              </a:rPr>
              <a:t>Күпьеллык күзәтүләрдән чыгып, Раштуа көненә </a:t>
            </a:r>
            <a:r>
              <a:rPr lang="ru-RU" sz="1200" smtClean="0">
                <a:solidFill>
                  <a:srgbClr val="002060"/>
                </a:solidFill>
                <a:latin typeface="Times New Roman" panose="02020603050405020304" pitchFamily="18" charset="0"/>
                <a:cs typeface="Times New Roman" panose="02020603050405020304" pitchFamily="18" charset="0"/>
              </a:rPr>
              <a:t>карата</a:t>
            </a:r>
          </a:p>
          <a:p>
            <a:r>
              <a:rPr lang="ru-RU" sz="1200" smtClean="0">
                <a:solidFill>
                  <a:srgbClr val="002060"/>
                </a:solidFill>
                <a:latin typeface="Times New Roman" panose="02020603050405020304" pitchFamily="18" charset="0"/>
                <a:cs typeface="Times New Roman" panose="02020603050405020304" pitchFamily="18" charset="0"/>
              </a:rPr>
              <a:t> </a:t>
            </a:r>
            <a:r>
              <a:rPr lang="ru-RU" sz="1200" err="1">
                <a:solidFill>
                  <a:srgbClr val="002060"/>
                </a:solidFill>
                <a:latin typeface="Times New Roman" panose="02020603050405020304" pitchFamily="18" charset="0"/>
                <a:cs typeface="Times New Roman" panose="02020603050405020304" pitchFamily="18" charset="0"/>
              </a:rPr>
              <a:t>халыкта төрле сынамышлар йөри. Менә аларның кайберләре</a:t>
            </a:r>
            <a:r>
              <a:rPr lang="ru-RU" sz="1200" smtClean="0">
                <a:solidFill>
                  <a:srgbClr val="002060"/>
                </a:solidFill>
                <a:latin typeface="Times New Roman" panose="02020603050405020304" pitchFamily="18" charset="0"/>
                <a:cs typeface="Times New Roman" panose="02020603050405020304" pitchFamily="18" charset="0"/>
              </a:rPr>
              <a:t>:</a:t>
            </a:r>
          </a:p>
          <a:p>
            <a:pPr marL="171450" indent="-171450">
              <a:buFont typeface="Arial" panose="020b0604020202020204" pitchFamily="34" charset="0"/>
              <a:buChar char="•"/>
            </a:pPr>
            <a:r>
              <a:rPr lang="ru-RU" sz="1200" err="1" smtClean="0">
                <a:solidFill>
                  <a:srgbClr val="002060"/>
                </a:solidFill>
                <a:latin typeface="Times New Roman" panose="02020603050405020304" pitchFamily="18" charset="0"/>
                <a:cs typeface="Times New Roman" panose="02020603050405020304" pitchFamily="18" charset="0"/>
              </a:rPr>
              <a:t>Бу </a:t>
            </a:r>
            <a:r>
              <a:rPr lang="ru-RU" sz="1200" err="1">
                <a:solidFill>
                  <a:srgbClr val="002060"/>
                </a:solidFill>
                <a:latin typeface="Times New Roman" panose="02020603050405020304" pitchFamily="18" charset="0"/>
                <a:cs typeface="Times New Roman" panose="02020603050405020304" pitchFamily="18" charset="0"/>
              </a:rPr>
              <a:t>көнне кар яуса, иген уңышы мул була.</a:t>
            </a:r>
          </a:p>
          <a:p>
            <a:pPr marL="171450" indent="-171450">
              <a:buFont typeface="Arial" panose="020b0604020202020204" pitchFamily="34" charset="0"/>
              <a:buChar char="•"/>
            </a:pPr>
            <a:r>
              <a:rPr lang="ru-RU" sz="1200" err="1">
                <a:solidFill>
                  <a:srgbClr val="002060"/>
                </a:solidFill>
                <a:latin typeface="Times New Roman" panose="02020603050405020304" pitchFamily="18" charset="0"/>
                <a:cs typeface="Times New Roman" panose="02020603050405020304" pitchFamily="18" charset="0"/>
              </a:rPr>
              <a:t>Җил карны себертсә, байлык, муллык килә.</a:t>
            </a:r>
          </a:p>
          <a:p>
            <a:pPr marL="171450" indent="-171450">
              <a:buFont typeface="Arial" panose="020b0604020202020204" pitchFamily="34" charset="0"/>
              <a:buChar char="•"/>
            </a:pPr>
            <a:r>
              <a:rPr lang="ru-RU" sz="1200" err="1">
                <a:solidFill>
                  <a:srgbClr val="002060"/>
                </a:solidFill>
                <a:latin typeface="Times New Roman" panose="02020603050405020304" pitchFamily="18" charset="0"/>
                <a:cs typeface="Times New Roman" panose="02020603050405020304" pitchFamily="18" charset="0"/>
              </a:rPr>
              <a:t>Өй кыегына кар ятса, арыш һәм печән биек булып үсә.</a:t>
            </a:r>
          </a:p>
          <a:p>
            <a:pPr marL="171450" indent="-171450">
              <a:buFont typeface="Arial" panose="020b0604020202020204" pitchFamily="34" charset="0"/>
              <a:buChar char="•"/>
            </a:pPr>
            <a:r>
              <a:rPr lang="ru-RU" sz="1200">
                <a:solidFill>
                  <a:srgbClr val="002060"/>
                </a:solidFill>
                <a:latin typeface="Times New Roman" panose="02020603050405020304" pitchFamily="18" charset="0"/>
                <a:cs typeface="Times New Roman" panose="02020603050405020304" pitchFamily="18" charset="0"/>
              </a:rPr>
              <a:t>Буран булса, умарта оясы яхшы аера.</a:t>
            </a:r>
          </a:p>
        </p:txBody>
      </p:sp>
      <p:sp>
        <p:nvSpPr>
          <p:cNvPr id="41" name="Овальная выноска 40"/>
          <p:cNvSpPr/>
          <p:nvPr/>
        </p:nvSpPr>
        <p:spPr>
          <a:xfrm>
            <a:off x="6016752" y="4600467"/>
            <a:ext cx="914400" cy="61264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Прямоугольник 42"/>
          <p:cNvSpPr/>
          <p:nvPr/>
        </p:nvSpPr>
        <p:spPr>
          <a:xfrm>
            <a:off x="8366952" y="1902272"/>
            <a:ext cx="3783489" cy="2800767"/>
          </a:xfrm>
          <a:prstGeom prst="rect">
            <a:avLst/>
          </a:prstGeom>
        </p:spPr>
        <p:txBody>
          <a:bodyPr wrap="square">
            <a:spAutoFit/>
          </a:bodyPr>
          <a:lstStyle/>
          <a:p>
            <a:r>
              <a:rPr lang="ru-RU" sz="1600" b="1" i="1" smtClean="0">
                <a:solidFill>
                  <a:srgbClr val="0070C0"/>
                </a:solidFill>
                <a:latin typeface="Times New Roman" panose="02020603050405020304" pitchFamily="18" charset="0"/>
                <a:cs typeface="Times New Roman" panose="02020603050405020304" pitchFamily="18" charset="0"/>
              </a:rPr>
              <a:t>           Раштуа </a:t>
            </a:r>
            <a:r>
              <a:rPr lang="ru-RU" sz="1600" b="1" i="1">
                <a:solidFill>
                  <a:srgbClr val="0070C0"/>
                </a:solidFill>
                <a:latin typeface="Times New Roman" panose="02020603050405020304" pitchFamily="18" charset="0"/>
                <a:cs typeface="Times New Roman" panose="02020603050405020304" pitchFamily="18" charset="0"/>
              </a:rPr>
              <a:t>— сафлык бәйрәме</a:t>
            </a:r>
            <a:r>
              <a:rPr lang="ru-RU" sz="1600" b="1" i="1" smtClean="0">
                <a:solidFill>
                  <a:srgbClr val="0070C0"/>
                </a:solidFill>
                <a:latin typeface="Times New Roman" panose="02020603050405020304" pitchFamily="18" charset="0"/>
                <a:cs typeface="Times New Roman" panose="02020603050405020304" pitchFamily="18" charset="0"/>
              </a:rPr>
              <a:t>!</a:t>
            </a:r>
          </a:p>
          <a:p>
            <a:r>
              <a:rPr lang="ru-RU" sz="1600" b="1" i="1">
                <a:solidFill>
                  <a:srgbClr val="0070C0"/>
                </a:solidFill>
                <a:latin typeface="Times New Roman" panose="02020603050405020304" pitchFamily="18" charset="0"/>
                <a:cs typeface="Times New Roman" panose="02020603050405020304" pitchFamily="18" charset="0"/>
              </a:rPr>
              <a:t> </a:t>
            </a:r>
            <a:r>
              <a:rPr lang="ru-RU" sz="1200" err="1" smtClean="0">
                <a:solidFill>
                  <a:srgbClr val="002060"/>
                </a:solidFill>
                <a:latin typeface="Times New Roman" panose="02020603050405020304" pitchFamily="18" charset="0"/>
                <a:cs typeface="Times New Roman" panose="02020603050405020304" pitchFamily="18" charset="0"/>
              </a:rPr>
              <a:t>Бакчабызда Раштуа  </a:t>
            </a:r>
            <a:r>
              <a:rPr lang="ru-RU" sz="1200" err="1">
                <a:solidFill>
                  <a:srgbClr val="002060"/>
                </a:solidFill>
                <a:latin typeface="Times New Roman" panose="02020603050405020304" pitchFamily="18" charset="0"/>
                <a:cs typeface="Times New Roman" panose="02020603050405020304" pitchFamily="18" charset="0"/>
              </a:rPr>
              <a:t>көненә багышланган бәйрәм  чарасы узды.Бу бәйрәм кешелеклелек, матурлык, зирәклек чыганагы.  Әлеге бәйрәмнең максаты- балаларны рус халык    бәйрәмнәре, йолалары, уеннары ,җырлары, багулары белән таныштыру.Бу чарада тәрбиячеләр балаларга бәйрәмнең тарихы,Яңа елга  ни өчен чыршы бизәүләре  турында </a:t>
            </a:r>
            <a:r>
              <a:rPr lang="ru-RU" sz="1200" err="1" smtClean="0">
                <a:solidFill>
                  <a:srgbClr val="002060"/>
                </a:solidFill>
                <a:latin typeface="Times New Roman" panose="02020603050405020304" pitchFamily="18" charset="0"/>
                <a:cs typeface="Times New Roman" panose="02020603050405020304" pitchFamily="18" charset="0"/>
              </a:rPr>
              <a:t>сөйләделәр,   </a:t>
            </a:r>
            <a:r>
              <a:rPr lang="ru-RU" sz="1200" err="1">
                <a:solidFill>
                  <a:srgbClr val="002060"/>
                </a:solidFill>
                <a:latin typeface="Times New Roman" panose="02020603050405020304" pitchFamily="18" charset="0"/>
                <a:cs typeface="Times New Roman" panose="02020603050405020304" pitchFamily="18" charset="0"/>
              </a:rPr>
              <a:t>уен </a:t>
            </a:r>
            <a:r>
              <a:rPr lang="ru-RU" sz="1200" err="1" smtClean="0">
                <a:solidFill>
                  <a:srgbClr val="002060"/>
                </a:solidFill>
                <a:latin typeface="Times New Roman" panose="02020603050405020304" pitchFamily="18" charset="0"/>
                <a:cs typeface="Times New Roman" panose="02020603050405020304" pitchFamily="18" charset="0"/>
              </a:rPr>
              <a:t>формасында тышкы </a:t>
            </a:r>
            <a:r>
              <a:rPr lang="ru-RU" sz="1200" err="1">
                <a:solidFill>
                  <a:srgbClr val="002060"/>
                </a:solidFill>
                <a:latin typeface="Times New Roman" panose="02020603050405020304" pitchFamily="18" charset="0"/>
                <a:cs typeface="Times New Roman" panose="02020603050405020304" pitchFamily="18" charset="0"/>
              </a:rPr>
              <a:t>матурлык  кына түгел ,ә яхшылык , кешелеклелек турында аңлаттылар.Барлык катнашучылар тылсым һәм әкият дөньясына чумдылар.Мондый чаралар балаларның халык гореф-гадәтләре, йолалары турында белемнәрен арттыра, халык җырлары , уеннарына кызыксыну уята. </a:t>
            </a:r>
            <a:endParaRPr lang="ru-RU" sz="1200">
              <a:solidFill>
                <a:srgbClr val="002060"/>
              </a:solidFill>
              <a:effectLst/>
              <a:latin typeface="Times New Roman" panose="02020603050405020304" pitchFamily="18" charset="0"/>
              <a:cs typeface="Times New Roman" panose="02020603050405020304" pitchFamily="18" charset="0"/>
            </a:endParaRPr>
          </a:p>
        </p:txBody>
      </p:sp>
      <p:sp>
        <p:nvSpPr>
          <p:cNvPr id="44" name="Прямоугольник 43"/>
          <p:cNvSpPr/>
          <p:nvPr/>
        </p:nvSpPr>
        <p:spPr>
          <a:xfrm>
            <a:off x="4351238" y="1320594"/>
            <a:ext cx="3606040" cy="2339102"/>
          </a:xfrm>
          <a:prstGeom prst="rect">
            <a:avLst/>
          </a:prstGeom>
        </p:spPr>
        <p:txBody>
          <a:bodyPr wrap="square">
            <a:spAutoFit/>
          </a:bodyPr>
          <a:lstStyle/>
          <a:p>
            <a:pPr lvl="0" algn="ctr"/>
            <a:r>
              <a:rPr lang="tt-RU" sz="1400" b="1">
                <a:solidFill>
                  <a:srgbClr val="002060"/>
                </a:solidFill>
                <a:latin typeface="Times New Roman" panose="02020603050405020304" pitchFamily="18" charset="0"/>
                <a:cs typeface="Times New Roman" panose="02020603050405020304" pitchFamily="18" charset="0"/>
              </a:rPr>
              <a:t>Без бергә</a:t>
            </a:r>
            <a:endParaRPr lang="ru-RU" sz="1400" b="1">
              <a:solidFill>
                <a:srgbClr val="002060"/>
              </a:solidFill>
              <a:latin typeface="Times New Roman" panose="02020603050405020304" pitchFamily="18" charset="0"/>
              <a:cs typeface="Times New Roman" panose="02020603050405020304" pitchFamily="18" charset="0"/>
            </a:endParaRPr>
          </a:p>
          <a:p>
            <a:pPr lvl="0"/>
            <a:r>
              <a:rPr lang="ru-RU" sz="1200" err="1">
                <a:solidFill>
                  <a:srgbClr val="002060"/>
                </a:solidFill>
                <a:latin typeface="Times New Roman" panose="02020603050405020304" pitchFamily="18" charset="0"/>
                <a:cs typeface="Times New Roman" panose="02020603050405020304" pitchFamily="18" charset="0"/>
              </a:rPr>
              <a:t>Билгеле булганча, Россия Федерациясе Президенты Владимир Путин 2025 елны Ватанны саклаучылар елы дип игълан итте.  Шул уңайдан Махсус хәрби операциядә катнашучы якташларыбызга  ярдәм күрсәтү йөзеннән районыбызда  “Өйдән килгән җылылык” патриотик акциясе киң колач алды. Әлеге изге гамәлләргә бакчабыз хезмәткәрләре,  әти-әниләр һәрдаим үз өлешен кертергә омтыла. Кар, яңгыр астында, гаять </a:t>
            </a:r>
            <a:r>
              <a:rPr lang="tt-RU" sz="1200">
                <a:solidFill>
                  <a:srgbClr val="002060"/>
                </a:solidFill>
                <a:latin typeface="Times New Roman" panose="02020603050405020304" pitchFamily="18" charset="0"/>
                <a:cs typeface="Times New Roman" panose="02020603050405020304" pitchFamily="18" charset="0"/>
              </a:rPr>
              <a:t>авыр шартларда илебез азатлыгы өчен көрәшүче ир-егетләребезнең исән-имин әйләнеп кайтуларын теләп калабыз!</a:t>
            </a:r>
            <a:endParaRPr lang="ru-RU" sz="1200">
              <a:solidFill>
                <a:srgbClr val="002060"/>
              </a:solidFill>
              <a:latin typeface="Times New Roman" panose="02020603050405020304" pitchFamily="18" charset="0"/>
              <a:cs typeface="Times New Roman" panose="02020603050405020304" pitchFamily="18" charset="0"/>
            </a:endParaRPr>
          </a:p>
        </p:txBody>
      </p:sp>
      <p:pic>
        <p:nvPicPr>
          <p:cNvPr id="23" name="Рисунок 22"/>
          <p:cNvPicPr>
            <a:picLocks noChangeAspect="1"/>
          </p:cNvPicPr>
          <p:nvPr/>
        </p:nvPicPr>
        <p:blipFill>
          <a:blip r:embed="rId6"/>
          <a:srcRect t="29386"/>
          <a:stretch>
            <a:fillRect/>
          </a:stretch>
        </p:blipFill>
        <p:spPr>
          <a:xfrm>
            <a:off x="8375016" y="4793266"/>
            <a:ext cx="3699427" cy="1959236"/>
          </a:xfrm>
          <a:prstGeom prst="rect">
            <a:avLst/>
          </a:prstGeom>
        </p:spPr>
      </p:pic>
      <p:pic>
        <p:nvPicPr>
          <p:cNvPr id="25" name="Рисунок 24"/>
          <p:cNvPicPr>
            <a:picLocks noChangeAspect="1"/>
          </p:cNvPicPr>
          <p:nvPr/>
        </p:nvPicPr>
        <p:blipFill>
          <a:blip r:embed="rId7"/>
          <a:stretch>
            <a:fillRect/>
          </a:stretch>
        </p:blipFill>
        <p:spPr>
          <a:xfrm>
            <a:off x="4947134" y="3741269"/>
            <a:ext cx="2143321" cy="2772195"/>
          </a:xfrm>
          <a:prstGeom prst="rect">
            <a:avLst/>
          </a:prstGeom>
        </p:spPr>
      </p:pic>
    </p:spTree>
    <p:extLst>
      <p:ext uri="{BB962C8B-B14F-4D97-AF65-F5344CB8AC3E}">
        <p14:creationId xmlns:p14="http://schemas.microsoft.com/office/powerpoint/2010/main" val="524248944"/>
      </p:ext>
    </p:extLst>
  </p:cSld>
  <p:clrMapOvr>
    <a:masterClrMapping/>
  </p:clrMapOvr>
  <p:transition/>
  <p:timing/>
</p:sld>
</file>

<file path=ppt/slides/slide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2" name="Прямоугольник 11"/>
          <p:cNvSpPr/>
          <p:nvPr/>
        </p:nvSpPr>
        <p:spPr>
          <a:xfrm>
            <a:off x="4740553" y="997723"/>
            <a:ext cx="261610" cy="46166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t-RU" sz="2400" b="1" smtClean="0">
                <a:solidFill>
                  <a:srgbClr val="002060"/>
                </a:solidFill>
                <a:latin typeface="Times New Roman" panose="02020603050405020304" pitchFamily="18" charset="0"/>
                <a:cs typeface="Times New Roman" panose="02020603050405020304" pitchFamily="18" charset="0"/>
              </a:rPr>
              <a:t> </a:t>
            </a:r>
            <a:endParaRPr lang="ru-RU" sz="2400" b="1" cap="none" spc="0">
              <a:solidFill>
                <a:srgbClr val="00B050"/>
              </a:solidFill>
              <a:effectLst/>
              <a:latin typeface="Times New Roman" panose="02020603050405020304" pitchFamily="18" charset="0"/>
              <a:cs typeface="Times New Roman" panose="02020603050405020304" pitchFamily="18" charset="0"/>
            </a:endParaRPr>
          </a:p>
        </p:txBody>
      </p:sp>
      <p:sp>
        <p:nvSpPr>
          <p:cNvPr id="15" name="Волна 14"/>
          <p:cNvSpPr/>
          <p:nvPr/>
        </p:nvSpPr>
        <p:spPr>
          <a:xfrm>
            <a:off x="4196891" y="285758"/>
            <a:ext cx="2705638" cy="1037323"/>
          </a:xfrm>
          <a:prstGeom prst="wave">
            <a:avLst/>
          </a:prstGeom>
          <a:solidFill>
            <a:schemeClr val="accent1">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2000" b="1" smtClean="0">
                <a:solidFill>
                  <a:srgbClr val="C00000"/>
                </a:solidFill>
                <a:latin typeface="Times New Roman" panose="02020603050405020304" pitchFamily="18" charset="0"/>
                <a:cs typeface="Times New Roman" panose="02020603050405020304" pitchFamily="18" charset="0"/>
              </a:rPr>
              <a:t>Көн дә бер хикмәт</a:t>
            </a:r>
            <a:endParaRPr lang="ru-RU" sz="2000">
              <a:solidFill>
                <a:srgbClr val="C00000"/>
              </a:solidFill>
            </a:endParaRPr>
          </a:p>
        </p:txBody>
      </p:sp>
      <p:sp>
        <p:nvSpPr>
          <p:cNvPr id="6" name="Прямоугольник 5"/>
          <p:cNvSpPr/>
          <p:nvPr/>
        </p:nvSpPr>
        <p:spPr>
          <a:xfrm>
            <a:off x="5169335" y="181947"/>
            <a:ext cx="3280008" cy="2215991"/>
          </a:xfrm>
          <a:prstGeom prst="rect">
            <a:avLst/>
          </a:prstGeom>
        </p:spPr>
        <p:txBody>
          <a:bodyPr wrap="square">
            <a:spAutoFit/>
          </a:bodyPr>
          <a:lstStyle/>
          <a:p>
            <a:pPr>
              <a:spcAft>
                <a:spcPct val="0"/>
              </a:spcAft>
            </a:pPr>
            <a:endParaRPr lang="tt-RU" sz="1400" smtClean="0">
              <a:latin typeface="Times New Roman" panose="02020603050405020304" pitchFamily="18" charset="0"/>
              <a:ea typeface="Calibri" panose="020f0502020204030204" pitchFamily="34" charset="0"/>
              <a:cs typeface="Times New Roman" panose="02020603050405020304" pitchFamily="18" charset="0"/>
            </a:endParaRPr>
          </a:p>
          <a:p>
            <a:pPr>
              <a:spcAft>
                <a:spcPct val="0"/>
              </a:spcAft>
            </a:pPr>
            <a:endParaRPr lang="tt-RU" sz="1400">
              <a:latin typeface="Times New Roman" panose="02020603050405020304" pitchFamily="18" charset="0"/>
              <a:ea typeface="Calibri" panose="020f0502020204030204" pitchFamily="34" charset="0"/>
              <a:cs typeface="Times New Roman" panose="02020603050405020304" pitchFamily="18" charset="0"/>
            </a:endParaRPr>
          </a:p>
          <a:p>
            <a:pPr>
              <a:spcAft>
                <a:spcPct val="0"/>
              </a:spcAft>
            </a:pPr>
            <a:endParaRPr lang="tt-RU" sz="1400" smtClean="0">
              <a:latin typeface="Times New Roman" panose="02020603050405020304" pitchFamily="18" charset="0"/>
              <a:ea typeface="Calibri" panose="020f0502020204030204" pitchFamily="34" charset="0"/>
              <a:cs typeface="Times New Roman" panose="02020603050405020304" pitchFamily="18" charset="0"/>
            </a:endParaRPr>
          </a:p>
          <a:p>
            <a:pPr>
              <a:spcAft>
                <a:spcPct val="0"/>
              </a:spcAft>
            </a:pPr>
            <a:endParaRPr lang="tt-RU" sz="1400">
              <a:latin typeface="Times New Roman" panose="02020603050405020304" pitchFamily="18" charset="0"/>
              <a:ea typeface="Calibri" panose="020f0502020204030204" pitchFamily="34" charset="0"/>
              <a:cs typeface="Times New Roman" panose="02020603050405020304" pitchFamily="18" charset="0"/>
            </a:endParaRPr>
          </a:p>
          <a:p>
            <a:pPr>
              <a:spcAft>
                <a:spcPct val="0"/>
              </a:spcAft>
            </a:pPr>
            <a:endParaRPr lang="tt-RU" sz="1400" smtClean="0">
              <a:latin typeface="Times New Roman" panose="02020603050405020304" pitchFamily="18" charset="0"/>
              <a:ea typeface="Calibri" panose="020f0502020204030204" pitchFamily="34" charset="0"/>
              <a:cs typeface="Times New Roman" panose="02020603050405020304" pitchFamily="18" charset="0"/>
            </a:endParaRPr>
          </a:p>
          <a:p>
            <a:pPr>
              <a:spcAft>
                <a:spcPct val="0"/>
              </a:spcAft>
            </a:pPr>
            <a:endParaRPr lang="tt-RU" sz="1400">
              <a:latin typeface="Times New Roman" panose="02020603050405020304" pitchFamily="18" charset="0"/>
              <a:ea typeface="Calibri" panose="020f0502020204030204" pitchFamily="34" charset="0"/>
              <a:cs typeface="Times New Roman" panose="02020603050405020304" pitchFamily="18" charset="0"/>
            </a:endParaRPr>
          </a:p>
          <a:p>
            <a:pPr>
              <a:spcAft>
                <a:spcPct val="0"/>
              </a:spcAft>
            </a:pPr>
            <a:endParaRPr lang="tt-RU" sz="1400" smtClean="0">
              <a:latin typeface="Times New Roman" panose="02020603050405020304" pitchFamily="18" charset="0"/>
              <a:ea typeface="Calibri" panose="020f0502020204030204" pitchFamily="34" charset="0"/>
              <a:cs typeface="Times New Roman" panose="02020603050405020304" pitchFamily="18" charset="0"/>
            </a:endParaRPr>
          </a:p>
          <a:p>
            <a:pPr>
              <a:spcAft>
                <a:spcPct val="0"/>
              </a:spcAft>
            </a:pPr>
            <a:endParaRPr lang="tt-RU" sz="1400">
              <a:latin typeface="Times New Roman" panose="02020603050405020304" pitchFamily="18" charset="0"/>
              <a:ea typeface="Calibri" panose="020f0502020204030204" pitchFamily="34" charset="0"/>
              <a:cs typeface="Times New Roman" panose="02020603050405020304" pitchFamily="18" charset="0"/>
            </a:endParaRPr>
          </a:p>
          <a:p>
            <a:pPr>
              <a:spcAft>
                <a:spcPct val="0"/>
              </a:spcAft>
            </a:pPr>
            <a:endParaRPr lang="tt-RU" sz="1400">
              <a:latin typeface="Times New Roman" panose="02020603050405020304" pitchFamily="18" charset="0"/>
              <a:ea typeface="Calibri" panose="020f0502020204030204" pitchFamily="34" charset="0"/>
              <a:cs typeface="Times New Roman" panose="02020603050405020304" pitchFamily="18" charset="0"/>
            </a:endParaRPr>
          </a:p>
          <a:p>
            <a:pPr>
              <a:spcAft>
                <a:spcPct val="0"/>
              </a:spcAft>
            </a:pPr>
            <a:endParaRPr lang="tt-RU" sz="1200" smtClean="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Прямоугольник 1"/>
          <p:cNvSpPr/>
          <p:nvPr/>
        </p:nvSpPr>
        <p:spPr>
          <a:xfrm>
            <a:off x="7069701" y="285758"/>
            <a:ext cx="4868969" cy="3241913"/>
          </a:xfrm>
          <a:prstGeom prst="rect">
            <a:avLst/>
          </a:prstGeom>
        </p:spPr>
        <p:txBody>
          <a:bodyPr wrap="square">
            <a:spAutoFit/>
          </a:bodyPr>
          <a:lstStyle/>
          <a:p>
            <a:pPr>
              <a:spcAft>
                <a:spcPts val="800"/>
              </a:spcAft>
            </a:pPr>
            <a:r>
              <a:rPr lang="tt-RU" sz="1600" b="1"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Педагог-иҗади һөнәр                                          </a:t>
            </a:r>
            <a:r>
              <a:rPr lang="tt-RU" sz="1400" smtClean="0">
                <a:latin typeface="Times New Roman" panose="02020603050405020304" pitchFamily="18" charset="0"/>
                <a:ea typeface="Calibri" panose="020f0502020204030204" pitchFamily="34" charset="0"/>
                <a:cs typeface="Times New Roman" panose="02020603050405020304" pitchFamily="18" charset="0"/>
              </a:rPr>
              <a:t>М</a:t>
            </a:r>
            <a:r>
              <a:rPr lang="ru-RU" sz="1400" err="1">
                <a:latin typeface="Times New Roman" panose="02020603050405020304" pitchFamily="18" charset="0"/>
                <a:ea typeface="Calibri" panose="020f0502020204030204" pitchFamily="34" charset="0"/>
                <a:cs typeface="Times New Roman" panose="02020603050405020304" pitchFamily="18" charset="0"/>
              </a:rPr>
              <a:t>әктәпкәчә яшьтәге балалар белән потриотик тәрбия буенча проект эшчәнлеген оештыруда педагогларның һөнәри сәләтләрен, </a:t>
            </a:r>
            <a:r>
              <a:rPr lang="ru-RU" sz="1400" err="1" smtClean="0">
                <a:latin typeface="Times New Roman" panose="02020603050405020304" pitchFamily="18" charset="0"/>
                <a:ea typeface="Calibri" panose="020f0502020204030204" pitchFamily="34" charset="0"/>
                <a:cs typeface="Times New Roman" panose="02020603050405020304" pitchFamily="18" charset="0"/>
              </a:rPr>
              <a:t>осталыкла-рын </a:t>
            </a:r>
            <a:r>
              <a:rPr lang="ru-RU" sz="1400" err="1">
                <a:latin typeface="Times New Roman" panose="02020603050405020304" pitchFamily="18" charset="0"/>
                <a:ea typeface="Calibri" panose="020f0502020204030204" pitchFamily="34" charset="0"/>
                <a:cs typeface="Times New Roman" panose="02020603050405020304" pitchFamily="18" charset="0"/>
              </a:rPr>
              <a:t>күнекмәләрен үстерүгә ярдәм итүгә </a:t>
            </a:r>
            <a:r>
              <a:rPr lang="ru-RU" sz="1400" err="1" smtClean="0">
                <a:latin typeface="Times New Roman" panose="02020603050405020304" pitchFamily="18" charset="0"/>
                <a:ea typeface="Calibri" panose="020f0502020204030204" pitchFamily="34" charset="0"/>
                <a:cs typeface="Times New Roman" panose="02020603050405020304" pitchFamily="18" charset="0"/>
              </a:rPr>
              <a:t>юнәлдерелгән </a:t>
            </a:r>
            <a:r>
              <a:rPr lang="tt-RU" sz="1400">
                <a:latin typeface="Times New Roman" panose="02020603050405020304" pitchFamily="18" charset="0"/>
                <a:ea typeface="Calibri" panose="020f0502020204030204" pitchFamily="34" charset="0"/>
                <a:cs typeface="Times New Roman" panose="02020603050405020304" pitchFamily="18" charset="0"/>
              </a:rPr>
              <a:t>районкүләм </a:t>
            </a:r>
            <a:r>
              <a:rPr lang="ru-RU" sz="1400">
                <a:latin typeface="Times New Roman" panose="02020603050405020304" pitchFamily="18" charset="0"/>
                <a:ea typeface="Calibri" panose="020f0502020204030204" pitchFamily="34" charset="0"/>
                <a:cs typeface="Times New Roman" panose="02020603050405020304" pitchFamily="18" charset="0"/>
              </a:rPr>
              <a:t>"Потриотик тәрбия </a:t>
            </a:r>
            <a:r>
              <a:rPr lang="ru-RU" sz="1400" err="1" smtClean="0">
                <a:latin typeface="Times New Roman" panose="02020603050405020304" pitchFamily="18" charset="0"/>
                <a:ea typeface="Calibri" panose="020f0502020204030204" pitchFamily="34" charset="0"/>
                <a:cs typeface="Times New Roman" panose="02020603050405020304" pitchFamily="18" charset="0"/>
              </a:rPr>
              <a:t>буенча </a:t>
            </a:r>
            <a:r>
              <a:rPr lang="ru-RU" sz="1400" err="1">
                <a:latin typeface="Times New Roman" panose="02020603050405020304" pitchFamily="18" charset="0"/>
                <a:ea typeface="Calibri" panose="020f0502020204030204" pitchFamily="34" charset="0"/>
                <a:cs typeface="Times New Roman" panose="02020603050405020304" pitchFamily="18" charset="0"/>
              </a:rPr>
              <a:t>иң яхшы проект" методик эшләнмәләр </a:t>
            </a:r>
            <a:r>
              <a:rPr lang="ru-RU" sz="1400" err="1" smtClean="0">
                <a:latin typeface="Times New Roman" panose="02020603050405020304" pitchFamily="18" charset="0"/>
                <a:ea typeface="Calibri" panose="020f0502020204030204" pitchFamily="34" charset="0"/>
                <a:cs typeface="Times New Roman" panose="02020603050405020304" pitchFamily="18" charset="0"/>
              </a:rPr>
              <a:t>бәйгесе </a:t>
            </a:r>
            <a:r>
              <a:rPr lang="ru-RU" sz="1400" err="1">
                <a:latin typeface="Times New Roman" panose="02020603050405020304" pitchFamily="18" charset="0"/>
                <a:ea typeface="Calibri" panose="020f0502020204030204" pitchFamily="34" charset="0"/>
                <a:cs typeface="Times New Roman" panose="02020603050405020304" pitchFamily="18" charset="0"/>
              </a:rPr>
              <a:t>игълан ителде.</a:t>
            </a:r>
            <a:r>
              <a:rPr lang="tt-RU" sz="1400">
                <a:latin typeface="Times New Roman" panose="02020603050405020304" pitchFamily="18" charset="0"/>
                <a:ea typeface="Calibri" panose="020f0502020204030204" pitchFamily="34" charset="0"/>
                <a:cs typeface="Times New Roman" panose="02020603050405020304" pitchFamily="18" charset="0"/>
              </a:rPr>
              <a:t> Әлеге бәйгедә безнең </a:t>
            </a:r>
            <a:r>
              <a:rPr lang="tt-RU" sz="1400" smtClean="0">
                <a:latin typeface="Times New Roman" panose="02020603050405020304" pitchFamily="18" charset="0"/>
                <a:ea typeface="Calibri" panose="020f0502020204030204" pitchFamily="34" charset="0"/>
                <a:cs typeface="Times New Roman" panose="02020603050405020304" pitchFamily="18" charset="0"/>
              </a:rPr>
              <a:t>педа-гоглар </a:t>
            </a:r>
            <a:r>
              <a:rPr lang="tt-RU" sz="1400">
                <a:latin typeface="Times New Roman" panose="02020603050405020304" pitchFamily="18" charset="0"/>
                <a:ea typeface="Calibri" panose="020f0502020204030204" pitchFamily="34" charset="0"/>
                <a:cs typeface="Times New Roman" panose="02020603050405020304" pitchFamily="18" charset="0"/>
              </a:rPr>
              <a:t>да үз көчләрен сынап карарга уйлыйлар. Шул уңайдан муниципаль этапта катнашучыны билгеләү максатыннан бу бәйге иң элек </a:t>
            </a:r>
            <a:r>
              <a:rPr lang="tt-RU" sz="1400" smtClean="0">
                <a:latin typeface="Times New Roman" panose="02020603050405020304" pitchFamily="18" charset="0"/>
                <a:ea typeface="Calibri" panose="020f0502020204030204" pitchFamily="34" charset="0"/>
                <a:cs typeface="Times New Roman" panose="02020603050405020304" pitchFamily="18" charset="0"/>
              </a:rPr>
              <a:t>үзебез-нең </a:t>
            </a:r>
            <a:r>
              <a:rPr lang="tt-RU" sz="1400">
                <a:latin typeface="Times New Roman" panose="02020603050405020304" pitchFamily="18" charset="0"/>
                <a:ea typeface="Calibri" panose="020f0502020204030204" pitchFamily="34" charset="0"/>
                <a:cs typeface="Times New Roman" panose="02020603050405020304" pitchFamily="18" charset="0"/>
              </a:rPr>
              <a:t>балалар бакчасында </a:t>
            </a:r>
            <a:r>
              <a:rPr lang="tt-RU" sz="1400" smtClean="0">
                <a:latin typeface="Times New Roman" panose="02020603050405020304" pitchFamily="18" charset="0"/>
                <a:ea typeface="Calibri" panose="020f0502020204030204" pitchFamily="34" charset="0"/>
                <a:cs typeface="Times New Roman" panose="02020603050405020304" pitchFamily="18" charset="0"/>
              </a:rPr>
              <a:t>үткәрелде</a:t>
            </a:r>
            <a:r>
              <a:rPr lang="tt-RU" sz="1400">
                <a:latin typeface="Times New Roman" panose="02020603050405020304" pitchFamily="18" charset="0"/>
                <a:ea typeface="Calibri" panose="020f0502020204030204" pitchFamily="34" charset="0"/>
                <a:cs typeface="Times New Roman" panose="02020603050405020304" pitchFamily="18" charset="0"/>
              </a:rPr>
              <a:t>. </a:t>
            </a:r>
            <a:r>
              <a:rPr lang="tt-RU" sz="1400" smtClean="0">
                <a:latin typeface="Times New Roman" panose="02020603050405020304" pitchFamily="18" charset="0"/>
                <a:ea typeface="Calibri" panose="020f0502020204030204" pitchFamily="34" charset="0"/>
                <a:cs typeface="Times New Roman" panose="02020603050405020304" pitchFamily="18" charset="0"/>
              </a:rPr>
              <a:t>Әлеге бәйгенең җиңүчесе  3нче феврал</a:t>
            </a:r>
            <a:r>
              <a:rPr lang="ru-RU" sz="1400" smtClean="0">
                <a:latin typeface="Times New Roman" panose="02020603050405020304" pitchFamily="18" charset="0"/>
                <a:ea typeface="Calibri" panose="020f0502020204030204" pitchFamily="34" charset="0"/>
                <a:cs typeface="Times New Roman" panose="02020603050405020304" pitchFamily="18" charset="0"/>
              </a:rPr>
              <a:t>ь к</a:t>
            </a:r>
            <a:r>
              <a:rPr lang="tt-RU" sz="1400" smtClean="0">
                <a:latin typeface="Times New Roman" panose="02020603050405020304" pitchFamily="18" charset="0"/>
                <a:ea typeface="Calibri" panose="020f0502020204030204" pitchFamily="34" charset="0"/>
                <a:cs typeface="Times New Roman" panose="02020603050405020304" pitchFamily="18" charset="0"/>
              </a:rPr>
              <a:t>өнне “Арчаның 4нче балалар бакчасы”нда үтәчәк  районкүләм бәйгедә бакчабызның данын яклаячак.               </a:t>
            </a:r>
            <a:endParaRPr lang="tt-RU" sz="1400" smtClean="0">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pPr>
            <a:r>
              <a:rPr lang="tt-RU" sz="1400" smtClean="0">
                <a:latin typeface="Times New Roman" panose="02020603050405020304" pitchFamily="18" charset="0"/>
                <a:ea typeface="Calibri" panose="020f0502020204030204" pitchFamily="34" charset="0"/>
                <a:cs typeface="Times New Roman" panose="02020603050405020304" pitchFamily="18" charset="0"/>
              </a:rPr>
              <a:t> Зур уңышлар сезгә!</a:t>
            </a:r>
            <a:endParaRPr lang="ru-RU" sz="1400">
              <a:latin typeface="Calibri" panose="020f0502020204030204" pitchFamily="34" charset="0"/>
              <a:ea typeface="Calibri" panose="020f0502020204030204" pitchFamily="34" charset="0"/>
              <a:cs typeface="Times New Roman" panose="02020603050405020304" pitchFamily="18" charset="0"/>
            </a:endParaRPr>
          </a:p>
        </p:txBody>
      </p:sp>
      <p:pic>
        <p:nvPicPr>
          <p:cNvPr id="13" name="Рисунок 12"/>
          <p:cNvPicPr>
            <a:picLocks noChangeAspect="1"/>
          </p:cNvPicPr>
          <p:nvPr/>
        </p:nvPicPr>
        <p:blipFill>
          <a:blip r:embed="rId3">
            <a:extLst>
              <a:ext uri="{28A0092B-C50C-407E-A947-70E740481C1C}">
                <a14:useLocalDpi xmlns:a14="http://schemas.microsoft.com/office/drawing/2010/main" val="0"/>
              </a:ext>
            </a:extLst>
          </a:blip>
          <a:srcRect t="8737" b="10679"/>
          <a:stretch>
            <a:fillRect/>
          </a:stretch>
        </p:blipFill>
        <p:spPr>
          <a:xfrm>
            <a:off x="7069701" y="3799194"/>
            <a:ext cx="4753770" cy="2710139"/>
          </a:xfrm>
          <a:prstGeom prst="rect">
            <a:avLst/>
          </a:prstGeom>
        </p:spPr>
      </p:pic>
      <p:sp>
        <p:nvSpPr>
          <p:cNvPr id="3" name="Прямоугольник 2"/>
          <p:cNvSpPr/>
          <p:nvPr/>
        </p:nvSpPr>
        <p:spPr>
          <a:xfrm>
            <a:off x="362484" y="1152122"/>
            <a:ext cx="6096000" cy="463397"/>
          </a:xfrm>
          <a:prstGeom prst="rect">
            <a:avLst/>
          </a:prstGeom>
        </p:spPr>
        <p:txBody>
          <a:bodyPr>
            <a:spAutoFit/>
          </a:bodyPr>
          <a:lstStyle/>
          <a:p>
            <a:pPr fontAlgn="base">
              <a:lnSpc>
                <a:spcPct val="150000"/>
              </a:lnSpc>
            </a:pPr>
            <a:r>
              <a:rPr lang="ru-RU">
                <a:solidFill>
                  <a:srgbClr val="000000"/>
                </a:solidFill>
                <a:latin typeface="Times New Roman" panose="02020603050405020304" pitchFamily="18" charset="0"/>
              </a:rPr>
              <a:t> </a:t>
            </a:r>
            <a:endParaRPr lang="ru-RU" u="sng"/>
          </a:p>
        </p:txBody>
      </p:sp>
      <p:pic>
        <p:nvPicPr>
          <p:cNvPr id="18" name="Рисунок 17"/>
          <p:cNvPicPr>
            <a:picLocks noChangeAspect="1"/>
          </p:cNvPicPr>
          <p:nvPr/>
        </p:nvPicPr>
        <p:blipFill>
          <a:blip r:embed="rId4"/>
          <a:stretch>
            <a:fillRect/>
          </a:stretch>
        </p:blipFill>
        <p:spPr>
          <a:xfrm>
            <a:off x="159907" y="1"/>
            <a:ext cx="3509353" cy="1621168"/>
          </a:xfrm>
          <a:prstGeom prst="rect">
            <a:avLst/>
          </a:prstGeom>
        </p:spPr>
      </p:pic>
      <p:sp>
        <p:nvSpPr>
          <p:cNvPr id="8" name="Прямоугольник 7"/>
          <p:cNvSpPr/>
          <p:nvPr/>
        </p:nvSpPr>
        <p:spPr>
          <a:xfrm>
            <a:off x="362484" y="1321711"/>
            <a:ext cx="6096000" cy="2923877"/>
          </a:xfrm>
          <a:prstGeom prst="rect">
            <a:avLst/>
          </a:prstGeom>
        </p:spPr>
        <p:txBody>
          <a:bodyPr>
            <a:spAutoFit/>
          </a:bodyPr>
          <a:lstStyle/>
          <a:p>
            <a:pPr algn="ctr"/>
            <a:r>
              <a:rPr lang="tt-RU" sz="1600" b="1">
                <a:solidFill>
                  <a:srgbClr val="FF0000"/>
                </a:solidFill>
                <a:latin typeface="Times New Roman" panose="02020603050405020304" pitchFamily="18" charset="0"/>
                <a:cs typeface="Times New Roman" panose="02020603050405020304" pitchFamily="18" charset="0"/>
              </a:rPr>
              <a:t>Карабүрек көне</a:t>
            </a:r>
            <a:endParaRPr lang="ru-RU" sz="1600" b="1">
              <a:solidFill>
                <a:srgbClr val="FF0000"/>
              </a:solidFill>
              <a:latin typeface="Times New Roman" panose="02020603050405020304" pitchFamily="18" charset="0"/>
              <a:cs typeface="Times New Roman" panose="02020603050405020304" pitchFamily="18" charset="0"/>
            </a:endParaRPr>
          </a:p>
          <a:p>
            <a:r>
              <a:rPr lang="ru-RU" sz="1400">
                <a:latin typeface="Times New Roman" panose="02020603050405020304" pitchFamily="18" charset="0"/>
                <a:cs typeface="Times New Roman" panose="02020603050405020304" pitchFamily="18" charset="0"/>
              </a:rPr>
              <a:t>9 гыйнварда  төркемнәрдә карабүрек көнен билгеләп үттеләр! Карабүрек – кышлаучы кошларга керә. Аның каты калын томшыгы һәм ачык кызыл төстә күкрәге бар. Карабүрек күпчелек очракта миләш җиләге белән туклана. Шуңа күрә бу кечкенә һәм якты кошчыкны еш кына миләш ботакларында күрергә мөмкин. Безнең илдә карабүрек кыш хәбәрчесе булып тора. Карабүрек көне - мәктәпкәчә яшьтәге балалар өчен кышлаучы кошлар турында күбрәк белү өчен зур мөмкинлек бирә. Шушы көн ярдәмендә балалар кыш көне кошларны ашатуның мөһимлеген аңлыйлар, табигатьне сакларга кирәклеге турында уйланалар. Кышлаучы кошлар турындагы әңгәмәдән балалар әлеге кошның тормышы һәм үзенчәлекләре турында белделәр, шигырьләр тыңладылар, иллюстрацияләр карадылар, табышмакларга җаваплар бирделәр. </a:t>
            </a:r>
            <a:endParaRPr lang="ru-RU" sz="1400"/>
          </a:p>
        </p:txBody>
      </p:sp>
      <p:pic>
        <p:nvPicPr>
          <p:cNvPr id="20" name="Рисунок 19"/>
          <p:cNvPicPr>
            <a:picLocks noChangeAspect="1"/>
          </p:cNvPicPr>
          <p:nvPr/>
        </p:nvPicPr>
        <p:blipFill>
          <a:blip r:embed="rId5"/>
          <a:srcRect l="5792" t="7817" r="13132" b="2531"/>
          <a:stretch>
            <a:fillRect/>
          </a:stretch>
        </p:blipFill>
        <p:spPr>
          <a:xfrm>
            <a:off x="3714520" y="4245587"/>
            <a:ext cx="3031386" cy="2514027"/>
          </a:xfrm>
          <a:prstGeom prst="rect">
            <a:avLst/>
          </a:prstGeom>
          <a:ln>
            <a:noFill/>
          </a:ln>
          <a:effectLst>
            <a:softEdge rad="112500"/>
          </a:effectLst>
        </p:spPr>
      </p:pic>
      <p:pic>
        <p:nvPicPr>
          <p:cNvPr id="21" name="Рисунок 20"/>
          <p:cNvPicPr>
            <a:picLocks noChangeAspect="1"/>
          </p:cNvPicPr>
          <p:nvPr/>
        </p:nvPicPr>
        <p:blipFill>
          <a:blip r:embed="rId6"/>
          <a:stretch>
            <a:fillRect/>
          </a:stretch>
        </p:blipFill>
        <p:spPr>
          <a:xfrm>
            <a:off x="159907" y="4245587"/>
            <a:ext cx="3352036" cy="2514027"/>
          </a:xfrm>
          <a:prstGeom prst="rect">
            <a:avLst/>
          </a:prstGeom>
          <a:ln>
            <a:noFill/>
          </a:ln>
          <a:effectLst>
            <a:softEdge rad="112500"/>
          </a:effectLst>
        </p:spPr>
      </p:pic>
    </p:spTree>
    <p:extLst>
      <p:ext uri="{BB962C8B-B14F-4D97-AF65-F5344CB8AC3E}">
        <p14:creationId xmlns:p14="http://schemas.microsoft.com/office/powerpoint/2010/main" val="1279938345"/>
      </p:ext>
    </p:extLst>
  </p:cSld>
  <p:clrMapOvr>
    <a:masterClrMapping/>
  </p:clrMapOvr>
  <p:transition/>
  <p:timing/>
</p:sld>
</file>

<file path=ppt/slides/slide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2" name="Прямоугольник 11"/>
          <p:cNvSpPr/>
          <p:nvPr/>
        </p:nvSpPr>
        <p:spPr>
          <a:xfrm>
            <a:off x="4740553" y="997723"/>
            <a:ext cx="261610" cy="46166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t-RU" sz="2400" b="1" smtClean="0">
                <a:solidFill>
                  <a:srgbClr val="002060"/>
                </a:solidFill>
                <a:latin typeface="Times New Roman" panose="02020603050405020304" pitchFamily="18" charset="0"/>
                <a:cs typeface="Times New Roman" panose="02020603050405020304" pitchFamily="18" charset="0"/>
              </a:rPr>
              <a:t> </a:t>
            </a:r>
            <a:endParaRPr lang="ru-RU" sz="2400" b="1" cap="none" spc="0">
              <a:solidFill>
                <a:srgbClr val="00B050"/>
              </a:solidFill>
              <a:effectLst/>
              <a:latin typeface="Times New Roman" panose="02020603050405020304" pitchFamily="18" charset="0"/>
              <a:cs typeface="Times New Roman" panose="02020603050405020304" pitchFamily="18" charset="0"/>
            </a:endParaRPr>
          </a:p>
        </p:txBody>
      </p:sp>
      <p:sp>
        <p:nvSpPr>
          <p:cNvPr id="19" name="Вертикальный свиток 18"/>
          <p:cNvSpPr/>
          <p:nvPr/>
        </p:nvSpPr>
        <p:spPr>
          <a:xfrm>
            <a:off x="3988324" y="380243"/>
            <a:ext cx="4812876" cy="6157267"/>
          </a:xfrm>
          <a:prstGeom prst="verticalScroll">
            <a:avLst/>
          </a:prstGeom>
          <a:solidFill>
            <a:schemeClr val="accent1">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a:solidFill>
                <a:srgbClr val="002060"/>
              </a:solidFill>
              <a:latin typeface="Times New Roman" panose="02020603050405020304" pitchFamily="18" charset="0"/>
              <a:cs typeface="Times New Roman" panose="02020603050405020304" pitchFamily="18" charset="0"/>
            </a:endParaRPr>
          </a:p>
        </p:txBody>
      </p:sp>
      <p:sp>
        <p:nvSpPr>
          <p:cNvPr id="20" name="Овальная выноска 19"/>
          <p:cNvSpPr/>
          <p:nvPr/>
        </p:nvSpPr>
        <p:spPr>
          <a:xfrm rot="20665288">
            <a:off x="-94172" y="77991"/>
            <a:ext cx="2022760" cy="555018"/>
          </a:xfrm>
          <a:prstGeom prst="wedgeEllipseCallout">
            <a:avLst/>
          </a:prstGeom>
          <a:solidFill>
            <a:schemeClr val="accent1">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b="1" smtClean="0">
                <a:solidFill>
                  <a:srgbClr val="C00000"/>
                </a:solidFill>
                <a:latin typeface="Times New Roman" panose="02020603050405020304" pitchFamily="18" charset="0"/>
                <a:cs typeface="Times New Roman" panose="02020603050405020304" pitchFamily="18" charset="0"/>
              </a:rPr>
              <a:t>Әти-әниләр колагына</a:t>
            </a:r>
            <a:endParaRPr lang="ru-RU">
              <a:solidFill>
                <a:srgbClr val="C00000"/>
              </a:solidFill>
            </a:endParaRPr>
          </a:p>
        </p:txBody>
      </p:sp>
      <p:sp>
        <p:nvSpPr>
          <p:cNvPr id="2" name="Прямоугольник 1"/>
          <p:cNvSpPr/>
          <p:nvPr/>
        </p:nvSpPr>
        <p:spPr>
          <a:xfrm>
            <a:off x="5245392" y="0"/>
            <a:ext cx="2833296" cy="954107"/>
          </a:xfrm>
          <a:prstGeom prst="rect">
            <a:avLst/>
          </a:prstGeom>
          <a:noFill/>
        </p:spPr>
        <p:txBody>
          <a:bodyPr wrap="square" lIns="91440" tIns="45720" rIns="91440" bIns="45720">
            <a:spAutoFit/>
          </a:bodyPr>
          <a:lstStyle/>
          <a:p>
            <a:pPr algn="ctr"/>
            <a:r>
              <a:rPr lang="ru-RU" sz="2800" b="1" smtClean="0">
                <a:ln w="22225">
                  <a:solidFill>
                    <a:schemeClr val="accent2"/>
                  </a:solidFill>
                  <a:prstDash val="solid"/>
                </a:ln>
                <a:solidFill>
                  <a:srgbClr val="FF0000"/>
                </a:solidFill>
                <a:latin typeface="Times New Roman" panose="02020603050405020304" pitchFamily="18" charset="0"/>
                <a:cs typeface="Times New Roman" panose="02020603050405020304" pitchFamily="18" charset="0"/>
              </a:rPr>
              <a:t>                             И</a:t>
            </a:r>
            <a:r>
              <a:rPr lang="tt-RU" sz="2800" b="1" smtClean="0">
                <a:ln w="22225">
                  <a:solidFill>
                    <a:schemeClr val="accent2"/>
                  </a:solidFill>
                  <a:prstDash val="solid"/>
                </a:ln>
                <a:solidFill>
                  <a:srgbClr val="FF0000"/>
                </a:solidFill>
                <a:latin typeface="Times New Roman" panose="02020603050405020304" pitchFamily="18" charset="0"/>
                <a:cs typeface="Times New Roman" panose="02020603050405020304" pitchFamily="18" charset="0"/>
              </a:rPr>
              <a:t>җат студиясе</a:t>
            </a:r>
            <a:endParaRPr lang="ru-RU" sz="2800" b="1" cap="none" spc="0">
              <a:ln w="22225">
                <a:solidFill>
                  <a:schemeClr val="accent2"/>
                </a:solidFill>
                <a:prstDash val="solid"/>
              </a:ln>
              <a:solidFill>
                <a:srgbClr val="FF0000"/>
              </a:solidFill>
              <a:effectLst/>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99731" y="141918"/>
            <a:ext cx="4116237"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just"/>
            <a:r>
              <a:rPr lang="ru-RU" sz="1200" smtClean="0">
                <a:latin typeface="Times New Roman" panose="02020603050405020304" pitchFamily="18" charset="0"/>
                <a:cs typeface="Times New Roman" panose="02020603050405020304" pitchFamily="18" charset="0"/>
              </a:rPr>
              <a:t> </a:t>
            </a:r>
            <a:endParaRPr lang="ru-RU" sz="120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8542222" y="2888476"/>
            <a:ext cx="3475841" cy="1015663"/>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endParaRPr lang="tt-RU" sz="1200" smtClean="0">
              <a:latin typeface="Times New Roman" panose="02020603050405020304" pitchFamily="18" charset="0"/>
              <a:cs typeface="Times New Roman" panose="02020603050405020304" pitchFamily="18" charset="0"/>
            </a:endParaRPr>
          </a:p>
          <a:p>
            <a:endParaRPr lang="ru-RU" sz="1200" smtClean="0">
              <a:latin typeface="Times New Roman" panose="02020603050405020304" pitchFamily="18" charset="0"/>
              <a:cs typeface="Times New Roman" panose="02020603050405020304" pitchFamily="18" charset="0"/>
            </a:endParaRPr>
          </a:p>
          <a:p>
            <a:endParaRPr lang="tt-RU" sz="1200" cap="none" spc="0">
              <a:effectLst/>
              <a:latin typeface="Times New Roman" panose="02020603050405020304" pitchFamily="18" charset="0"/>
              <a:cs typeface="Times New Roman" panose="02020603050405020304" pitchFamily="18" charset="0"/>
            </a:endParaRPr>
          </a:p>
          <a:p>
            <a:endParaRPr lang="tt-RU" sz="1200" smtClean="0">
              <a:latin typeface="Times New Roman" panose="02020603050405020304" pitchFamily="18" charset="0"/>
              <a:cs typeface="Times New Roman" panose="02020603050405020304" pitchFamily="18" charset="0"/>
            </a:endParaRPr>
          </a:p>
          <a:p>
            <a:endParaRPr lang="ru-RU" sz="1200" cap="none" spc="0">
              <a:effectLst/>
              <a:latin typeface="Times New Roman" panose="02020603050405020304" pitchFamily="18" charset="0"/>
              <a:cs typeface="Times New Roman" panose="02020603050405020304" pitchFamily="18" charset="0"/>
            </a:endParaRPr>
          </a:p>
        </p:txBody>
      </p:sp>
      <p:sp>
        <p:nvSpPr>
          <p:cNvPr id="9" name="Овальная выноска 8"/>
          <p:cNvSpPr/>
          <p:nvPr/>
        </p:nvSpPr>
        <p:spPr>
          <a:xfrm rot="864712">
            <a:off x="9659686" y="157772"/>
            <a:ext cx="2500728" cy="569989"/>
          </a:xfrm>
          <a:prstGeom prst="wedgeEllipseCallout">
            <a:avLst/>
          </a:prstGeom>
          <a:solidFill>
            <a:schemeClr val="accent1">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b="1" smtClean="0">
                <a:solidFill>
                  <a:srgbClr val="C00000"/>
                </a:solidFill>
                <a:latin typeface="Times New Roman" panose="02020603050405020304" pitchFamily="18" charset="0"/>
                <a:cs typeface="Times New Roman" panose="02020603050405020304" pitchFamily="18" charset="0"/>
              </a:rPr>
              <a:t>Сәламәт тәндә-сәламәт акыл</a:t>
            </a:r>
            <a:endParaRPr lang="ru-RU">
              <a:solidFill>
                <a:srgbClr val="C00000"/>
              </a:solidFill>
            </a:endParaRPr>
          </a:p>
        </p:txBody>
      </p:sp>
      <p:sp>
        <p:nvSpPr>
          <p:cNvPr id="15" name="Прямоугольник 14"/>
          <p:cNvSpPr/>
          <p:nvPr/>
        </p:nvSpPr>
        <p:spPr>
          <a:xfrm>
            <a:off x="4848345" y="826076"/>
            <a:ext cx="3550360"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endParaRPr lang="tt-RU" sz="1200">
              <a:latin typeface="Times New Roman" panose="02020603050405020304" pitchFamily="18" charset="0"/>
              <a:cs typeface="Times New Roman" panose="02020603050405020304" pitchFamily="18" charset="0"/>
            </a:endParaRPr>
          </a:p>
          <a:p>
            <a:endParaRPr lang="tt-RU" sz="1200" smtClean="0">
              <a:latin typeface="Times New Roman" panose="02020603050405020304" pitchFamily="18" charset="0"/>
              <a:cs typeface="Times New Roman" panose="02020603050405020304" pitchFamily="18" charset="0"/>
            </a:endParaRPr>
          </a:p>
          <a:p>
            <a:endParaRPr lang="tt-RU" sz="1200">
              <a:latin typeface="Times New Roman" panose="02020603050405020304" pitchFamily="18" charset="0"/>
              <a:cs typeface="Times New Roman" panose="02020603050405020304" pitchFamily="18" charset="0"/>
            </a:endParaRPr>
          </a:p>
          <a:p>
            <a:endParaRPr lang="tt-RU" sz="1200" smtClean="0">
              <a:latin typeface="Times New Roman" panose="02020603050405020304" pitchFamily="18" charset="0"/>
              <a:cs typeface="Times New Roman" panose="02020603050405020304" pitchFamily="18" charset="0"/>
            </a:endParaRPr>
          </a:p>
          <a:p>
            <a:endParaRPr lang="tt-RU" sz="1200">
              <a:latin typeface="Times New Roman" panose="02020603050405020304" pitchFamily="18" charset="0"/>
              <a:cs typeface="Times New Roman" panose="02020603050405020304" pitchFamily="18" charset="0"/>
            </a:endParaRPr>
          </a:p>
          <a:p>
            <a:endParaRPr lang="tt-RU" sz="1200" smtClean="0">
              <a:latin typeface="Times New Roman" panose="02020603050405020304" pitchFamily="18" charset="0"/>
              <a:cs typeface="Times New Roman" panose="02020603050405020304" pitchFamily="18" charset="0"/>
            </a:endParaRPr>
          </a:p>
          <a:p>
            <a:endParaRPr lang="tt-RU" sz="1200" smtClean="0">
              <a:latin typeface="Times New Roman" panose="02020603050405020304" pitchFamily="18" charset="0"/>
              <a:cs typeface="Times New Roman" panose="02020603050405020304" pitchFamily="18" charset="0"/>
            </a:endParaRPr>
          </a:p>
          <a:p>
            <a:endParaRPr lang="tt-RU" sz="1200">
              <a:latin typeface="Times New Roman" panose="02020603050405020304" pitchFamily="18" charset="0"/>
              <a:cs typeface="Times New Roman" panose="02020603050405020304" pitchFamily="18" charset="0"/>
            </a:endParaRPr>
          </a:p>
          <a:p>
            <a:endParaRPr lang="tt-RU" sz="1200" smtClean="0">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291565" y="554745"/>
            <a:ext cx="3883810" cy="46166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1200" smtClean="0">
                <a:latin typeface="Times New Roman" panose="02020603050405020304" pitchFamily="18" charset="0"/>
                <a:cs typeface="Times New Roman" panose="02020603050405020304" pitchFamily="18" charset="0"/>
              </a:rPr>
              <a:t>. </a:t>
            </a:r>
            <a:endParaRPr lang="ru-RU" sz="1200">
              <a:latin typeface="Times New Roman" panose="02020603050405020304" pitchFamily="18" charset="0"/>
              <a:cs typeface="Times New Roman" panose="02020603050405020304" pitchFamily="18" charset="0"/>
            </a:endParaRPr>
          </a:p>
          <a:p>
            <a:pPr algn="ctr"/>
            <a:endParaRPr lang="ru-RU" sz="1200" cap="none" spc="0">
              <a:effectLst/>
            </a:endParaRPr>
          </a:p>
        </p:txBody>
      </p:sp>
      <p:sp>
        <p:nvSpPr>
          <p:cNvPr id="18" name="Прямоугольник 17"/>
          <p:cNvSpPr/>
          <p:nvPr/>
        </p:nvSpPr>
        <p:spPr>
          <a:xfrm>
            <a:off x="217197" y="74200"/>
            <a:ext cx="4049554" cy="276999"/>
          </a:xfrm>
          <a:prstGeom prst="rect">
            <a:avLst/>
          </a:prstGeom>
          <a:noFill/>
        </p:spPr>
        <p:txBody>
          <a:bodyPr wrap="square" lIns="91440" tIns="45720" rIns="91440" bIns="45720">
            <a:spAutoFit/>
          </a:bodyPr>
          <a:lstStyle/>
          <a:p>
            <a:pPr algn="ctr"/>
            <a:r>
              <a:rPr lang="ru-RU" sz="1200" smtClean="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lang="ru-RU" sz="1200" b="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1" name="AutoShape 2" descr="https://edu.tatar.ru/upload/news/org6387/3715057.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 name="Рисунок 2"/>
          <p:cNvPicPr>
            <a:picLocks noChangeAspect="1"/>
          </p:cNvPicPr>
          <p:nvPr/>
        </p:nvPicPr>
        <p:blipFill>
          <a:blip r:embed="rId3"/>
          <a:stretch>
            <a:fillRect/>
          </a:stretch>
        </p:blipFill>
        <p:spPr>
          <a:xfrm>
            <a:off x="337559" y="4284382"/>
            <a:ext cx="3634380" cy="2271488"/>
          </a:xfrm>
          <a:prstGeom prst="rect">
            <a:avLst/>
          </a:prstGeom>
          <a:ln>
            <a:noFill/>
          </a:ln>
          <a:effectLst>
            <a:softEdge rad="112500"/>
          </a:effectLst>
        </p:spPr>
      </p:pic>
      <p:sp>
        <p:nvSpPr>
          <p:cNvPr id="4" name="Прямоугольник 3"/>
          <p:cNvSpPr/>
          <p:nvPr/>
        </p:nvSpPr>
        <p:spPr>
          <a:xfrm>
            <a:off x="85011" y="403308"/>
            <a:ext cx="4525710" cy="3785652"/>
          </a:xfrm>
          <a:prstGeom prst="rect">
            <a:avLst/>
          </a:prstGeom>
        </p:spPr>
        <p:txBody>
          <a:bodyPr wrap="square">
            <a:spAutoFit/>
          </a:bodyPr>
          <a:lstStyle/>
          <a:p>
            <a:pPr algn="ctr"/>
            <a:r>
              <a:rPr lang="ru-RU" sz="1400">
                <a:solidFill>
                  <a:srgbClr val="002060"/>
                </a:solidFill>
                <a:latin typeface="Times New Roman" panose="02020603050405020304" pitchFamily="18" charset="0"/>
                <a:cs typeface="Times New Roman" panose="02020603050405020304" pitchFamily="18" charset="0"/>
              </a:rPr>
              <a:t>Тау шуганда сак булыгыз!</a:t>
            </a:r>
          </a:p>
          <a:p>
            <a:r>
              <a:rPr lang="ru-RU" sz="1200">
                <a:solidFill>
                  <a:srgbClr val="002060"/>
                </a:solidFill>
                <a:latin typeface="Times New Roman" panose="02020603050405020304" pitchFamily="18" charset="0"/>
                <a:cs typeface="Times New Roman" panose="02020603050405020304" pitchFamily="18" charset="0"/>
              </a:rPr>
              <a:t>                    Кышкы көннәрдә боз тауларыннан тюбинг, чана,                 </a:t>
            </a:r>
            <a:r>
              <a:rPr lang="ru-RU" sz="1200" smtClean="0">
                <a:solidFill>
                  <a:srgbClr val="002060"/>
                </a:solidFill>
                <a:latin typeface="Times New Roman" panose="02020603050405020304" pitchFamily="18" charset="0"/>
                <a:cs typeface="Times New Roman" panose="02020603050405020304" pitchFamily="18" charset="0"/>
              </a:rPr>
              <a:t> </a:t>
            </a:r>
            <a:r>
              <a:rPr lang="ru-RU" sz="1200">
                <a:solidFill>
                  <a:srgbClr val="002060"/>
                </a:solidFill>
                <a:latin typeface="Times New Roman" panose="02020603050405020304" pitchFamily="18" charset="0"/>
                <a:cs typeface="Times New Roman" panose="02020603050405020304" pitchFamily="18" charset="0"/>
              </a:rPr>
              <a:t>“ледянка”ларда шуу җитди имгәнүләр, кайчагында </a:t>
            </a:r>
            <a:r>
              <a:rPr lang="ru-RU" sz="1200" err="1" smtClean="0">
                <a:solidFill>
                  <a:srgbClr val="002060"/>
                </a:solidFill>
                <a:latin typeface="Times New Roman" panose="02020603050405020304" pitchFamily="18" charset="0"/>
                <a:cs typeface="Times New Roman" panose="02020603050405020304" pitchFamily="18" charset="0"/>
              </a:rPr>
              <a:t>бәхетсезлек </a:t>
            </a:r>
            <a:r>
              <a:rPr lang="ru-RU" sz="1200" err="1">
                <a:solidFill>
                  <a:srgbClr val="002060"/>
                </a:solidFill>
                <a:latin typeface="Times New Roman" panose="02020603050405020304" pitchFamily="18" charset="0"/>
                <a:cs typeface="Times New Roman" panose="02020603050405020304" pitchFamily="18" charset="0"/>
              </a:rPr>
              <a:t>очраклары белән дә тәмамлана. </a:t>
            </a:r>
            <a:r>
              <a:rPr lang="ru-RU" sz="1200" err="1" smtClean="0">
                <a:solidFill>
                  <a:srgbClr val="002060"/>
                </a:solidFill>
                <a:latin typeface="Times New Roman" panose="02020603050405020304" pitchFamily="18" charset="0"/>
                <a:cs typeface="Times New Roman" panose="02020603050405020304" pitchFamily="18" charset="0"/>
              </a:rPr>
              <a:t>Шуңа </a:t>
            </a:r>
            <a:r>
              <a:rPr lang="ru-RU" sz="1200">
                <a:solidFill>
                  <a:srgbClr val="002060"/>
                </a:solidFill>
                <a:latin typeface="Times New Roman" panose="02020603050405020304" pitchFamily="18" charset="0"/>
                <a:cs typeface="Times New Roman" panose="02020603050405020304" pitchFamily="18" charset="0"/>
              </a:rPr>
              <a:t>да таудан имин кайту өчен </a:t>
            </a:r>
            <a:r>
              <a:rPr lang="ru-RU" sz="1200" err="1" smtClean="0">
                <a:solidFill>
                  <a:srgbClr val="002060"/>
                </a:solidFill>
                <a:latin typeface="Times New Roman" panose="02020603050405020304" pitchFamily="18" charset="0"/>
                <a:cs typeface="Times New Roman" panose="02020603050405020304" pitchFamily="18" charset="0"/>
              </a:rPr>
              <a:t>хәвефсезлек  </a:t>
            </a:r>
            <a:r>
              <a:rPr lang="ru-RU" sz="1200" err="1">
                <a:solidFill>
                  <a:srgbClr val="002060"/>
                </a:solidFill>
                <a:latin typeface="Times New Roman" panose="02020603050405020304" pitchFamily="18" charset="0"/>
                <a:cs typeface="Times New Roman" panose="02020603050405020304" pitchFamily="18" charset="0"/>
              </a:rPr>
              <a:t>кагыйдәләрен төгәл үтәргә кирәк.</a:t>
            </a:r>
          </a:p>
          <a:p>
            <a:r>
              <a:rPr lang="ru-RU" sz="1200">
                <a:solidFill>
                  <a:srgbClr val="002060"/>
                </a:solidFill>
                <a:latin typeface="Times New Roman" panose="02020603050405020304" pitchFamily="18" charset="0"/>
                <a:cs typeface="Times New Roman" panose="02020603050405020304" pitchFamily="18" charset="0"/>
              </a:rPr>
              <a:t>* Кече яшьтәге балаларны тюбингта тау шуарга үзләрен генә җибәрмәгез.</a:t>
            </a:r>
          </a:p>
          <a:p>
            <a:r>
              <a:rPr lang="ru-RU" sz="1200">
                <a:solidFill>
                  <a:srgbClr val="002060"/>
                </a:solidFill>
                <a:latin typeface="Times New Roman" panose="02020603050405020304" pitchFamily="18" charset="0"/>
                <a:cs typeface="Times New Roman" panose="02020603050405020304" pitchFamily="18" charset="0"/>
              </a:rPr>
              <a:t>* Тауда аларны күздән ычкындырмагыз. Башта үзегез шуып карагыз, ышанычлы булганда гына балага шуарга рөхсәт итегез.</a:t>
            </a:r>
          </a:p>
          <a:p>
            <a:r>
              <a:rPr lang="ru-RU" sz="1200">
                <a:solidFill>
                  <a:srgbClr val="002060"/>
                </a:solidFill>
                <a:latin typeface="Times New Roman" panose="02020603050405020304" pitchFamily="18" charset="0"/>
                <a:cs typeface="Times New Roman" panose="02020603050405020304" pitchFamily="18" charset="0"/>
              </a:rPr>
              <a:t>* Шуу өчен махсус җиһазландырылган урыннарны сайларга кирәк.</a:t>
            </a:r>
          </a:p>
          <a:p>
            <a:r>
              <a:rPr lang="ru-RU" sz="1200">
                <a:solidFill>
                  <a:srgbClr val="002060"/>
                </a:solidFill>
                <a:latin typeface="Times New Roman" panose="02020603050405020304" pitchFamily="18" charset="0"/>
                <a:cs typeface="Times New Roman" panose="02020603050405020304" pitchFamily="18" charset="0"/>
              </a:rPr>
              <a:t>* Урмандагы яки парктагы тауларга бармагыз.</a:t>
            </a:r>
          </a:p>
          <a:p>
            <a:r>
              <a:rPr lang="ru-RU" sz="1200">
                <a:solidFill>
                  <a:srgbClr val="002060"/>
                </a:solidFill>
                <a:latin typeface="Times New Roman" panose="02020603050405020304" pitchFamily="18" charset="0"/>
                <a:cs typeface="Times New Roman" panose="02020603050405020304" pitchFamily="18" charset="0"/>
              </a:rPr>
              <a:t>* Тюбингта шуу өчен тау битенең тигез булуы шарт, анда кар көртләре, агачлар, корылмалар, трамплиннар булырга тиеш түгел.</a:t>
            </a:r>
          </a:p>
          <a:p>
            <a:r>
              <a:rPr lang="ru-RU" sz="1200">
                <a:solidFill>
                  <a:srgbClr val="002060"/>
                </a:solidFill>
                <a:latin typeface="Times New Roman" panose="02020603050405020304" pitchFamily="18" charset="0"/>
                <a:cs typeface="Times New Roman" panose="02020603050405020304" pitchFamily="18" charset="0"/>
              </a:rPr>
              <a:t>* Шуны исегездә тотыгыз: тюбинг белән идарә итеп булмый, таудан төшкәндә ул тизлекне тиз җыя, ә бәрелешләрдән котылу өчен аннан төшеп калып булмый.</a:t>
            </a:r>
          </a:p>
          <a:p>
            <a:r>
              <a:rPr lang="ru-RU" sz="1200">
                <a:solidFill>
                  <a:srgbClr val="002060"/>
                </a:solidFill>
                <a:latin typeface="Times New Roman" panose="02020603050405020304" pitchFamily="18" charset="0"/>
                <a:cs typeface="Times New Roman" panose="02020603050405020304" pitchFamily="18" charset="0"/>
              </a:rPr>
              <a:t>* Шуу өчен сөзәк тауны сайлагыз.</a:t>
            </a:r>
          </a:p>
          <a:p>
            <a:r>
              <a:rPr lang="ru-RU" sz="1200">
                <a:solidFill>
                  <a:srgbClr val="002060"/>
                </a:solidFill>
                <a:latin typeface="Times New Roman" panose="02020603050405020304" pitchFamily="18" charset="0"/>
                <a:cs typeface="Times New Roman" panose="02020603050405020304" pitchFamily="18" charset="0"/>
              </a:rPr>
              <a:t>* Саклану чараларын, ышанычлы җиһазларны гына кулланыгыз.</a:t>
            </a:r>
          </a:p>
          <a:p>
            <a:pPr marL="171450" indent="-171450">
              <a:buFont typeface="Arial" panose="020b0604020202020204" pitchFamily="34" charset="0"/>
              <a:buChar char="•"/>
            </a:pPr>
            <a:r>
              <a:rPr lang="ru-RU" sz="1200" err="1">
                <a:solidFill>
                  <a:srgbClr val="002060"/>
                </a:solidFill>
                <a:latin typeface="Times New Roman" panose="02020603050405020304" pitchFamily="18" charset="0"/>
                <a:cs typeface="Times New Roman" panose="02020603050405020304" pitchFamily="18" charset="0"/>
              </a:rPr>
              <a:t>Тюбингта күмәкләшеп шуарга ярамый.</a:t>
            </a:r>
          </a:p>
        </p:txBody>
      </p:sp>
      <p:sp>
        <p:nvSpPr>
          <p:cNvPr id="6" name="Прямоугольник 5"/>
          <p:cNvSpPr/>
          <p:nvPr/>
        </p:nvSpPr>
        <p:spPr>
          <a:xfrm>
            <a:off x="4580300" y="1076571"/>
            <a:ext cx="3717881" cy="2677656"/>
          </a:xfrm>
          <a:prstGeom prst="rect">
            <a:avLst/>
          </a:prstGeom>
        </p:spPr>
        <p:txBody>
          <a:bodyPr wrap="square">
            <a:spAutoFit/>
          </a:bodyPr>
          <a:lstStyle/>
          <a:p>
            <a:pPr algn="ctr"/>
            <a:r>
              <a:rPr lang="tt-RU" sz="1400" smtClean="0">
                <a:latin typeface="Times New Roman" panose="02020603050405020304" pitchFamily="18" charset="0"/>
                <a:cs typeface="Times New Roman" panose="02020603050405020304" pitchFamily="18" charset="0"/>
              </a:rPr>
              <a:t>“Сәйяр” дә катнашабыз</a:t>
            </a:r>
            <a:endParaRPr lang="ru-RU" sz="1400" smtClean="0">
              <a:latin typeface="Times New Roman" panose="02020603050405020304" pitchFamily="18" charset="0"/>
              <a:cs typeface="Times New Roman" panose="02020603050405020304" pitchFamily="18" charset="0"/>
            </a:endParaRPr>
          </a:p>
          <a:p>
            <a:r>
              <a:rPr lang="ru-RU" sz="1400" smtClean="0">
                <a:solidFill>
                  <a:srgbClr val="002060"/>
                </a:solidFill>
                <a:latin typeface="Times New Roman" panose="02020603050405020304" pitchFamily="18" charset="0"/>
                <a:cs typeface="Times New Roman" panose="02020603050405020304" pitchFamily="18" charset="0"/>
              </a:rPr>
              <a:t>Республикада </a:t>
            </a:r>
            <a:r>
              <a:rPr lang="ru-RU" sz="1400">
                <a:solidFill>
                  <a:srgbClr val="002060"/>
                </a:solidFill>
                <a:latin typeface="Times New Roman" panose="02020603050405020304" pitchFamily="18" charset="0"/>
                <a:cs typeface="Times New Roman" panose="02020603050405020304" pitchFamily="18" charset="0"/>
              </a:rPr>
              <a:t>«Сәйяр» балалар һәм </a:t>
            </a:r>
            <a:r>
              <a:rPr lang="ru-RU" sz="1400" err="1" smtClean="0">
                <a:solidFill>
                  <a:srgbClr val="002060"/>
                </a:solidFill>
                <a:latin typeface="Times New Roman" panose="02020603050405020304" pitchFamily="18" charset="0"/>
                <a:cs typeface="Times New Roman" panose="02020603050405020304" pitchFamily="18" charset="0"/>
              </a:rPr>
              <a:t>яшүсмер-ләрнең </a:t>
            </a:r>
            <a:r>
              <a:rPr lang="ru-RU" sz="1400">
                <a:solidFill>
                  <a:srgbClr val="002060"/>
                </a:solidFill>
                <a:latin typeface="Times New Roman" panose="02020603050405020304" pitchFamily="18" charset="0"/>
                <a:cs typeface="Times New Roman" panose="02020603050405020304" pitchFamily="18" charset="0"/>
              </a:rPr>
              <a:t>театр фестивале бара. Аны Татарстан фән һәм мәгариф министрлыгы белән </a:t>
            </a:r>
            <a:r>
              <a:rPr lang="ru-RU" sz="1400" err="1" smtClean="0">
                <a:solidFill>
                  <a:srgbClr val="002060"/>
                </a:solidFill>
                <a:latin typeface="Times New Roman" panose="02020603050405020304" pitchFamily="18" charset="0"/>
                <a:cs typeface="Times New Roman" panose="02020603050405020304" pitchFamily="18" charset="0"/>
              </a:rPr>
              <a:t>берлек-тә </a:t>
            </a:r>
            <a:r>
              <a:rPr lang="ru-RU" sz="1400">
                <a:solidFill>
                  <a:srgbClr val="002060"/>
                </a:solidFill>
                <a:latin typeface="Times New Roman" panose="02020603050405020304" pitchFamily="18" charset="0"/>
                <a:cs typeface="Times New Roman" panose="02020603050405020304" pitchFamily="18" charset="0"/>
              </a:rPr>
              <a:t>«ТАТМЕДИА» Акционерлар җәмгыятенең «Сәхнә» сәнгать һәм «Салават күпере» </a:t>
            </a:r>
            <a:r>
              <a:rPr lang="ru-RU" sz="1400" smtClean="0">
                <a:solidFill>
                  <a:srgbClr val="002060"/>
                </a:solidFill>
                <a:latin typeface="Times New Roman" panose="02020603050405020304" pitchFamily="18" charset="0"/>
                <a:cs typeface="Times New Roman" panose="02020603050405020304" pitchFamily="18" charset="0"/>
              </a:rPr>
              <a:t>бала-лар </a:t>
            </a:r>
            <a:r>
              <a:rPr lang="ru-RU" sz="1400" err="1">
                <a:solidFill>
                  <a:srgbClr val="002060"/>
                </a:solidFill>
                <a:latin typeface="Times New Roman" panose="02020603050405020304" pitchFamily="18" charset="0"/>
                <a:cs typeface="Times New Roman" panose="02020603050405020304" pitchFamily="18" charset="0"/>
              </a:rPr>
              <a:t>журналлары оештыра. Әлеге фестивальдә без өченче ел рәттән катнашып киләбез. Быел да читтә калмыйча  Батулланың “Албасты” әкиятен сәхнәләштереп видеоязманы бәйгегә җибәрдек һәм уңай нәтиҗәләргә өметләнеп калабыз. </a:t>
            </a:r>
          </a:p>
        </p:txBody>
      </p:sp>
      <p:pic>
        <p:nvPicPr>
          <p:cNvPr id="17" name="Рисунок 16"/>
          <p:cNvPicPr>
            <a:picLocks noChangeAspect="1"/>
          </p:cNvPicPr>
          <p:nvPr/>
        </p:nvPicPr>
        <p:blipFill>
          <a:blip r:embed="rId4"/>
          <a:srcRect l="7028" t="9034" r="3018" b="10592"/>
          <a:stretch>
            <a:fillRect/>
          </a:stretch>
        </p:blipFill>
        <p:spPr>
          <a:xfrm>
            <a:off x="4643491" y="3722803"/>
            <a:ext cx="3502542" cy="2650959"/>
          </a:xfrm>
          <a:prstGeom prst="rect">
            <a:avLst/>
          </a:prstGeom>
          <a:ln>
            <a:noFill/>
          </a:ln>
          <a:effectLst>
            <a:softEdge rad="112500"/>
          </a:effectLst>
        </p:spPr>
      </p:pic>
      <p:sp>
        <p:nvSpPr>
          <p:cNvPr id="10" name="Прямоугольник 9"/>
          <p:cNvSpPr/>
          <p:nvPr/>
        </p:nvSpPr>
        <p:spPr>
          <a:xfrm>
            <a:off x="8405974" y="809339"/>
            <a:ext cx="3674657" cy="3447098"/>
          </a:xfrm>
          <a:prstGeom prst="rect">
            <a:avLst/>
          </a:prstGeom>
        </p:spPr>
        <p:txBody>
          <a:bodyPr wrap="square">
            <a:spAutoFit/>
          </a:bodyPr>
          <a:lstStyle/>
          <a:p>
            <a:r>
              <a:rPr lang="ru-RU" sz="1400" smtClean="0">
                <a:solidFill>
                  <a:srgbClr val="0070C0"/>
                </a:solidFill>
                <a:latin typeface="Times New Roman" panose="02020603050405020304" pitchFamily="18" charset="0"/>
                <a:cs typeface="Times New Roman" panose="02020603050405020304" pitchFamily="18" charset="0"/>
              </a:rPr>
              <a:t>                    Яңа </a:t>
            </a:r>
            <a:r>
              <a:rPr lang="ru-RU" sz="1400" err="1">
                <a:solidFill>
                  <a:srgbClr val="0070C0"/>
                </a:solidFill>
                <a:latin typeface="Times New Roman" panose="02020603050405020304" pitchFamily="18" charset="0"/>
                <a:cs typeface="Times New Roman" panose="02020603050405020304" pitchFamily="18" charset="0"/>
              </a:rPr>
              <a:t>елдан - яңа көч белән! </a:t>
            </a:r>
          </a:p>
          <a:p>
            <a:r>
              <a:rPr lang="ru-RU" sz="1200" err="1">
                <a:solidFill>
                  <a:srgbClr val="002060"/>
                </a:solidFill>
                <a:latin typeface="Times New Roman" panose="02020603050405020304" pitchFamily="18" charset="0"/>
                <a:cs typeface="Times New Roman" panose="02020603050405020304" pitchFamily="18" charset="0"/>
              </a:rPr>
              <a:t>Беренче яртыеллыкның ахыры-тәрбиячеләрнең арыганлык, эмоциональ киеренкелек җыела торган вакыты. Алар белем һәм тәрбия бирү процессына күп көч һәм энергия сарыф итә, үз теләкләре һәм ихтыяҗлары турында оныта, аларны соңгы урынга куя, бу исә эмоциональ януга китерә. Бакчабызда һәр елны, гыйнвар башында, «Яңа елда — яңа педагог» спорт тренингында катнашу традициясе барлыкка килде. Аны үткәрүнең максаты — стресска каршы торучанлыкны арттыру һәм эмоциональ януны кисәтү. Тренинг барышында педагоглар белән бергә төрле күнегүләр үткәрелде. Алар барысы </a:t>
            </a:r>
            <a:r>
              <a:rPr lang="ru-RU" sz="1200" smtClean="0">
                <a:solidFill>
                  <a:srgbClr val="002060"/>
                </a:solidFill>
                <a:latin typeface="Times New Roman" panose="02020603050405020304" pitchFamily="18" charset="0"/>
                <a:cs typeface="Times New Roman" panose="02020603050405020304" pitchFamily="18" charset="0"/>
              </a:rPr>
              <a:t>да хезм</a:t>
            </a:r>
            <a:r>
              <a:rPr lang="tt-RU" sz="1200" smtClean="0">
                <a:solidFill>
                  <a:srgbClr val="002060"/>
                </a:solidFill>
                <a:latin typeface="Times New Roman" panose="02020603050405020304" pitchFamily="18" charset="0"/>
                <a:cs typeface="Times New Roman" panose="02020603050405020304" pitchFamily="18" charset="0"/>
              </a:rPr>
              <a:t>әт- </a:t>
            </a:r>
            <a:r>
              <a:rPr lang="ru-RU" sz="1200" err="1" smtClean="0">
                <a:solidFill>
                  <a:srgbClr val="002060"/>
                </a:solidFill>
                <a:latin typeface="Times New Roman" panose="02020603050405020304" pitchFamily="18" charset="0"/>
                <a:cs typeface="Times New Roman" panose="02020603050405020304" pitchFamily="18" charset="0"/>
              </a:rPr>
              <a:t>кәрләрнең </a:t>
            </a:r>
            <a:r>
              <a:rPr lang="ru-RU" sz="1200" err="1">
                <a:solidFill>
                  <a:srgbClr val="002060"/>
                </a:solidFill>
                <a:latin typeface="Times New Roman" panose="02020603050405020304" pitchFamily="18" charset="0"/>
                <a:cs typeface="Times New Roman" panose="02020603050405020304" pitchFamily="18" charset="0"/>
              </a:rPr>
              <a:t>уңай халәт күнекмәләрен   </a:t>
            </a:r>
            <a:r>
              <a:rPr lang="ru-RU" sz="1200" err="1" smtClean="0">
                <a:solidFill>
                  <a:srgbClr val="002060"/>
                </a:solidFill>
                <a:latin typeface="Times New Roman" panose="02020603050405020304" pitchFamily="18" charset="0"/>
                <a:cs typeface="Times New Roman" panose="02020603050405020304" pitchFamily="18" charset="0"/>
              </a:rPr>
              <a:t>формалашты- руга </a:t>
            </a:r>
            <a:r>
              <a:rPr lang="ru-RU" sz="1200" err="1">
                <a:solidFill>
                  <a:srgbClr val="002060"/>
                </a:solidFill>
                <a:latin typeface="Times New Roman" panose="02020603050405020304" pitchFamily="18" charset="0"/>
                <a:cs typeface="Times New Roman" panose="02020603050405020304" pitchFamily="18" charset="0"/>
              </a:rPr>
              <a:t>юнәлдерелгән иде.Бу </a:t>
            </a:r>
            <a:r>
              <a:rPr lang="ru-RU" sz="1200" err="1" smtClean="0">
                <a:solidFill>
                  <a:srgbClr val="002060"/>
                </a:solidFill>
                <a:latin typeface="Times New Roman" panose="02020603050405020304" pitchFamily="18" charset="0"/>
                <a:cs typeface="Times New Roman" panose="02020603050405020304" pitchFamily="18" charset="0"/>
              </a:rPr>
              <a:t>күнегүләр </a:t>
            </a:r>
            <a:r>
              <a:rPr lang="ru-RU" sz="1200" err="1">
                <a:solidFill>
                  <a:srgbClr val="002060"/>
                </a:solidFill>
                <a:latin typeface="Times New Roman" panose="02020603050405020304" pitchFamily="18" charset="0"/>
                <a:cs typeface="Times New Roman" panose="02020603050405020304" pitchFamily="18" charset="0"/>
              </a:rPr>
              <a:t>педагогларга уңай рухи халәт </a:t>
            </a:r>
            <a:r>
              <a:rPr lang="ru-RU" sz="1200" err="1" smtClean="0">
                <a:solidFill>
                  <a:srgbClr val="002060"/>
                </a:solidFill>
                <a:latin typeface="Times New Roman" panose="02020603050405020304" pitchFamily="18" charset="0"/>
                <a:cs typeface="Times New Roman" panose="02020603050405020304" pitchFamily="18" charset="0"/>
              </a:rPr>
              <a:t>булдырырга </a:t>
            </a:r>
            <a:r>
              <a:rPr lang="ru-RU" sz="1200" err="1">
                <a:solidFill>
                  <a:srgbClr val="002060"/>
                </a:solidFill>
                <a:latin typeface="Times New Roman" panose="02020603050405020304" pitchFamily="18" charset="0"/>
                <a:cs typeface="Times New Roman" panose="02020603050405020304" pitchFamily="18" charset="0"/>
              </a:rPr>
              <a:t>ярдәм итте һәм яңа уку елына </a:t>
            </a:r>
            <a:r>
              <a:rPr lang="ru-RU" sz="1200" err="1" smtClean="0">
                <a:solidFill>
                  <a:srgbClr val="002060"/>
                </a:solidFill>
                <a:latin typeface="Times New Roman" panose="02020603050405020304" pitchFamily="18" charset="0"/>
                <a:cs typeface="Times New Roman" panose="02020603050405020304" pitchFamily="18" charset="0"/>
              </a:rPr>
              <a:t>зур </a:t>
            </a:r>
            <a:r>
              <a:rPr lang="ru-RU" sz="1200" err="1">
                <a:solidFill>
                  <a:srgbClr val="002060"/>
                </a:solidFill>
                <a:latin typeface="Times New Roman" panose="02020603050405020304" pitchFamily="18" charset="0"/>
                <a:cs typeface="Times New Roman" panose="02020603050405020304" pitchFamily="18" charset="0"/>
              </a:rPr>
              <a:t>көчләр белән аяк басарга этәргеч бирде.</a:t>
            </a:r>
          </a:p>
          <a:p>
            <a:endParaRPr lang="ru-RU" sz="1200">
              <a:solidFill>
                <a:srgbClr val="002060"/>
              </a:solidFill>
              <a:latin typeface="Times New Roman" panose="02020603050405020304" pitchFamily="18" charset="0"/>
              <a:cs typeface="Times New Roman" panose="02020603050405020304" pitchFamily="18" charset="0"/>
            </a:endParaRPr>
          </a:p>
        </p:txBody>
      </p:sp>
      <p:pic>
        <p:nvPicPr>
          <p:cNvPr id="23" name="Рисунок 22"/>
          <p:cNvPicPr>
            <a:picLocks noChangeAspect="1"/>
          </p:cNvPicPr>
          <p:nvPr/>
        </p:nvPicPr>
        <p:blipFill>
          <a:blip r:embed="rId5"/>
          <a:srcRect t="27206" r="13796" b="40658"/>
          <a:stretch>
            <a:fillRect/>
          </a:stretch>
        </p:blipFill>
        <p:spPr>
          <a:xfrm>
            <a:off x="8405974" y="4282297"/>
            <a:ext cx="3577030" cy="2273573"/>
          </a:xfrm>
          <a:prstGeom prst="rect">
            <a:avLst/>
          </a:prstGeom>
          <a:ln>
            <a:noFill/>
          </a:ln>
          <a:effectLst>
            <a:softEdge rad="112500"/>
          </a:effectLst>
        </p:spPr>
      </p:pic>
    </p:spTree>
    <p:extLst>
      <p:ext uri="{BB962C8B-B14F-4D97-AF65-F5344CB8AC3E}">
        <p14:creationId xmlns:p14="http://schemas.microsoft.com/office/powerpoint/2010/main" val="2502749410"/>
      </p:ext>
    </p:extLst>
  </p:cSld>
  <p:clrMapOvr>
    <a:masterClrMapping/>
  </p:clrMapOvr>
  <p:transition/>
  <p:timing/>
</p:sld>
</file>

<file path=ppt/tags/tag1.xml><?xml version="1.0" encoding="utf-8"?>
<p:tagLst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r="http://schemas.openxmlformats.org/officeDocument/2006/relationships"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Company/>
  <PresentationFormat>Широкоэкранный</PresentationFormat>
  <Paragraphs>54</Paragraphs>
  <Slides>3</Slides>
  <Notes>3</Notes>
  <TotalTime>1677</TotalTime>
  <HiddenSlides>0</HiddenSlides>
  <MMClips>0</MMClips>
  <ScaleCrop>0</ScaleCrop>
  <HeadingPairs>
    <vt:vector baseType="variant" size="6">
      <vt:variant>
        <vt:lpstr>Fonts used</vt:lpstr>
      </vt:variant>
      <vt:variant>
        <vt:i4>5</vt:i4>
      </vt:variant>
      <vt:variant>
        <vt:lpstr>Theme</vt:lpstr>
      </vt:variant>
      <vt:variant>
        <vt:i4>1</vt:i4>
      </vt:variant>
      <vt:variant>
        <vt:lpstr>Slide Titles</vt:lpstr>
      </vt:variant>
      <vt:variant>
        <vt:i4>3</vt:i4>
      </vt:variant>
    </vt:vector>
  </HeadingPairs>
  <TitlesOfParts>
    <vt:vector baseType="lpstr" size="9">
      <vt:lpstr>Arial</vt:lpstr>
      <vt:lpstr>Calibri Light</vt:lpstr>
      <vt:lpstr>Calibri</vt:lpstr>
      <vt:lpstr>Times New Roman</vt:lpstr>
      <vt:lpstr>SimSun-ExtB</vt:lpstr>
      <vt:lpstr>Тема Office</vt:lpstr>
      <vt:lpstr>PowerPoint Presentation</vt:lpstr>
      <vt:lpstr>PowerPoint Presentation</vt:lpstr>
      <vt:lpstr>PowerPoint Presentation</vt:lpstr>
    </vt:vector>
  </TitlesOfParts>
  <LinksUpToDate>0</LinksUpToDate>
  <SharedDoc>0</SharedDoc>
  <HyperlinksChanged>0</HyperlinksChanged>
  <Application>Aspose.Slides for .NET</Application>
  <AppVersion>19.1200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Презентация PowerPoint</dc:title>
  <dc:creator>Айгуль</dc:creator>
  <cp:lastModifiedBy>Айгуль</cp:lastModifiedBy>
  <cp:revision>103</cp:revision>
  <dcterms:created xsi:type="dcterms:W3CDTF">2024-11-18T10:41:48Z</dcterms:created>
  <dcterms:modified xsi:type="dcterms:W3CDTF">2025-03-12T18:06:27Z</dcterms:modified>
</cp:coreProperties>
</file>